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57"/>
  </p:notesMasterIdLst>
  <p:sldIdLst>
    <p:sldId id="256" r:id="rId2"/>
    <p:sldId id="269" r:id="rId3"/>
    <p:sldId id="257" r:id="rId4"/>
    <p:sldId id="258" r:id="rId5"/>
    <p:sldId id="260" r:id="rId6"/>
    <p:sldId id="323" r:id="rId7"/>
    <p:sldId id="263" r:id="rId8"/>
    <p:sldId id="264" r:id="rId9"/>
    <p:sldId id="262" r:id="rId10"/>
    <p:sldId id="268" r:id="rId11"/>
    <p:sldId id="271" r:id="rId12"/>
    <p:sldId id="280" r:id="rId13"/>
    <p:sldId id="300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302" r:id="rId23"/>
    <p:sldId id="287" r:id="rId24"/>
    <p:sldId id="281" r:id="rId25"/>
    <p:sldId id="307" r:id="rId26"/>
    <p:sldId id="304" r:id="rId27"/>
    <p:sldId id="305" r:id="rId28"/>
    <p:sldId id="303" r:id="rId29"/>
    <p:sldId id="306" r:id="rId30"/>
    <p:sldId id="289" r:id="rId31"/>
    <p:sldId id="308" r:id="rId32"/>
    <p:sldId id="290" r:id="rId33"/>
    <p:sldId id="318" r:id="rId34"/>
    <p:sldId id="314" r:id="rId35"/>
    <p:sldId id="325" r:id="rId36"/>
    <p:sldId id="291" r:id="rId37"/>
    <p:sldId id="315" r:id="rId38"/>
    <p:sldId id="310" r:id="rId39"/>
    <p:sldId id="316" r:id="rId40"/>
    <p:sldId id="317" r:id="rId41"/>
    <p:sldId id="324" r:id="rId42"/>
    <p:sldId id="326" r:id="rId43"/>
    <p:sldId id="282" r:id="rId44"/>
    <p:sldId id="292" r:id="rId45"/>
    <p:sldId id="293" r:id="rId46"/>
    <p:sldId id="295" r:id="rId47"/>
    <p:sldId id="319" r:id="rId48"/>
    <p:sldId id="320" r:id="rId49"/>
    <p:sldId id="327" r:id="rId50"/>
    <p:sldId id="296" r:id="rId51"/>
    <p:sldId id="297" r:id="rId52"/>
    <p:sldId id="299" r:id="rId53"/>
    <p:sldId id="328" r:id="rId54"/>
    <p:sldId id="265" r:id="rId55"/>
    <p:sldId id="313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54CE"/>
    <a:srgbClr val="F5C5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54" autoAdjust="0"/>
    <p:restoredTop sz="94660"/>
  </p:normalViewPr>
  <p:slideViewPr>
    <p:cSldViewPr snapToGrid="0" snapToObjects="1">
      <p:cViewPr varScale="1">
        <p:scale>
          <a:sx n="101" d="100"/>
          <a:sy n="101" d="100"/>
        </p:scale>
        <p:origin x="-133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FF1944-73A6-EA4B-847C-8833794D0322}" type="datetimeFigureOut">
              <a:rPr lang="nl-NL" smtClean="0"/>
              <a:t>27/09/16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13DB14-E1C2-7344-A633-34E3353EE8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1922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3DB14-E1C2-7344-A633-34E3353EE8D5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186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C295150-4FD7-4802-B0EB-D52217513A72}" type="datetime1">
              <a:rPr lang="en-US" smtClean="0"/>
              <a:pPr/>
              <a:t>27/09/16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6DD0FD-55B0-48C4-8AF2-8A69533EDFC3}" type="slidenum">
              <a:rPr lang="en-US" smtClean="0"/>
              <a:pPr/>
              <a:t>‹nr.›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nl-BE" smtClean="0"/>
              <a:t>Titelstijl van model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Klik om de titelstijl van het model te bewerken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895A-832A-4167-BE9B-7448CA062309}" type="datetime1">
              <a:rPr lang="en-US" smtClean="0"/>
              <a:pPr/>
              <a:t>27/09/16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‹nr.›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nl-BE" smtClean="0"/>
              <a:t>Titelstijl van model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71FF-D602-4BB6-9683-7A1E909D4296}" type="datetime1">
              <a:rPr lang="en-US" smtClean="0"/>
              <a:pPr/>
              <a:t>27/09/16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‹nr.›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92BEB-5202-498C-89F7-BBD3BEE1B887}" type="datetime1">
              <a:rPr lang="en-US" smtClean="0"/>
              <a:pPr/>
              <a:t>27/09/16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nl-BE" smtClean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2B6C6-10FF-4510-A888-F0B9C6A788B0}" type="datetime1">
              <a:rPr lang="en-US" smtClean="0"/>
              <a:pPr/>
              <a:t>27/09/16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47B31-A4E1-4FCE-8661-5EC33A675437}" type="datetime1">
              <a:rPr lang="en-US" smtClean="0"/>
              <a:pPr/>
              <a:t>27/09/16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BE" smtClean="0"/>
              <a:t>Titelstijl van model bewerken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D832D-B7F8-4A85-B115-3F84BE9AC26D}" type="datetime1">
              <a:rPr lang="en-US" smtClean="0"/>
              <a:pPr/>
              <a:t>27/09/16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‹nr.›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B34F3-05F7-41C1-B84E-68CE2E00C83C}" type="datetime1">
              <a:rPr lang="en-US" smtClean="0"/>
              <a:pPr/>
              <a:t>27/09/16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‹nr.›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47F82-2B2E-4837-B3AB-C94C672FBECB}" type="datetime1">
              <a:rPr lang="en-US" smtClean="0"/>
              <a:pPr/>
              <a:t>27/09/16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nl-BE" smtClean="0"/>
              <a:t>Titelstijl van model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57738-F4B0-48EA-9B71-E0F723F8BF6C}" type="datetime1">
              <a:rPr lang="en-US" smtClean="0"/>
              <a:pPr/>
              <a:t>27/09/16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nl-BE" smtClean="0"/>
              <a:t>Titelstijl van model bewerken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BE" smtClean="0"/>
              <a:t>Sleep de afbeelding naar de tijdelijke aanduiding of 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0D5EF-7D26-425F-8C45-B9312ACE18BC}" type="datetime1">
              <a:rPr lang="en-US" smtClean="0"/>
              <a:pPr/>
              <a:t>27/09/16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BE" smtClean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F1909345-DEE0-4B07-8E32-441AC9DA095E}" type="datetime1">
              <a:rPr lang="en-US" smtClean="0"/>
              <a:pPr/>
              <a:t>27/09/16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36DD0FD-55B0-48C4-8AF2-8A69533EDFC3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Relationship Id="rId3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4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9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60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Fietssnelwegen in en rond Sint-Niklaas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83394" y="3767862"/>
            <a:ext cx="6389006" cy="697619"/>
          </a:xfrm>
        </p:spPr>
        <p:txBody>
          <a:bodyPr/>
          <a:lstStyle/>
          <a:p>
            <a:r>
              <a:rPr lang="nl-NL" dirty="0" smtClean="0"/>
              <a:t>Jan Van Damme	</a:t>
            </a:r>
          </a:p>
        </p:txBody>
      </p:sp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1881885" y="4684637"/>
            <a:ext cx="5080500" cy="1083759"/>
            <a:chOff x="877" y="719"/>
            <a:chExt cx="8172" cy="1800"/>
          </a:xfrm>
        </p:grpSpPr>
        <p:grpSp>
          <p:nvGrpSpPr>
            <p:cNvPr id="7" name="Group 3"/>
            <p:cNvGrpSpPr>
              <a:grpSpLocks/>
            </p:cNvGrpSpPr>
            <p:nvPr/>
          </p:nvGrpSpPr>
          <p:grpSpPr bwMode="auto">
            <a:xfrm>
              <a:off x="877" y="719"/>
              <a:ext cx="7020" cy="1800"/>
              <a:chOff x="1417" y="359"/>
              <a:chExt cx="6300" cy="1620"/>
            </a:xfrm>
          </p:grpSpPr>
          <p:grpSp>
            <p:nvGrpSpPr>
              <p:cNvPr id="9" name="Group 4"/>
              <p:cNvGrpSpPr>
                <a:grpSpLocks/>
              </p:cNvGrpSpPr>
              <p:nvPr/>
            </p:nvGrpSpPr>
            <p:grpSpPr bwMode="auto">
              <a:xfrm>
                <a:off x="1417" y="359"/>
                <a:ext cx="1620" cy="1620"/>
                <a:chOff x="2304" y="1440"/>
                <a:chExt cx="2016" cy="1728"/>
              </a:xfrm>
            </p:grpSpPr>
            <p:sp>
              <p:nvSpPr>
                <p:cNvPr id="11" name="Oval 5"/>
                <p:cNvSpPr>
                  <a:spLocks noChangeArrowheads="1"/>
                </p:cNvSpPr>
                <p:nvPr/>
              </p:nvSpPr>
              <p:spPr bwMode="auto">
                <a:xfrm>
                  <a:off x="2304" y="1440"/>
                  <a:ext cx="2016" cy="1728"/>
                </a:xfrm>
                <a:prstGeom prst="ellipse">
                  <a:avLst/>
                </a:prstGeom>
                <a:solidFill>
                  <a:srgbClr val="FFFFFF"/>
                </a:solidFill>
                <a:ln w="57150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/>
                </a:p>
              </p:txBody>
            </p:sp>
            <p:grpSp>
              <p:nvGrpSpPr>
                <p:cNvPr id="12" name="Group 6"/>
                <p:cNvGrpSpPr>
                  <a:grpSpLocks/>
                </p:cNvGrpSpPr>
                <p:nvPr/>
              </p:nvGrpSpPr>
              <p:grpSpPr bwMode="auto">
                <a:xfrm>
                  <a:off x="3168" y="1440"/>
                  <a:ext cx="288" cy="1728"/>
                  <a:chOff x="3168" y="1440"/>
                  <a:chExt cx="288" cy="1728"/>
                </a:xfrm>
              </p:grpSpPr>
              <p:sp>
                <p:nvSpPr>
                  <p:cNvPr id="13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3168" y="1440"/>
                    <a:ext cx="0" cy="1728"/>
                  </a:xfrm>
                  <a:prstGeom prst="line">
                    <a:avLst/>
                  </a:prstGeom>
                  <a:noFill/>
                  <a:ln w="57150">
                    <a:solidFill>
                      <a:srgbClr val="008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l-NL"/>
                  </a:p>
                </p:txBody>
              </p:sp>
              <p:sp>
                <p:nvSpPr>
                  <p:cNvPr id="14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3456" y="1440"/>
                    <a:ext cx="0" cy="1728"/>
                  </a:xfrm>
                  <a:prstGeom prst="line">
                    <a:avLst/>
                  </a:prstGeom>
                  <a:noFill/>
                  <a:ln w="57150">
                    <a:solidFill>
                      <a:srgbClr val="008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l-NL"/>
                  </a:p>
                </p:txBody>
              </p:sp>
            </p:grpSp>
          </p:grpSp>
          <p:sp>
            <p:nvSpPr>
              <p:cNvPr id="10" name="WordArt 9"/>
              <p:cNvSpPr>
                <a:spLocks noChangeArrowheads="1" noChangeShapeType="1" noTextEdit="1"/>
              </p:cNvSpPr>
              <p:nvPr/>
            </p:nvSpPr>
            <p:spPr bwMode="auto">
              <a:xfrm>
                <a:off x="3937" y="455"/>
                <a:ext cx="3780" cy="44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nl-NL" sz="2800" b="1" kern="10" spc="0" normalizeH="1" dirty="0" smtClean="0">
                    <a:ln w="12700">
                      <a:solidFill>
                        <a:srgbClr val="008000"/>
                      </a:solidFill>
                      <a:round/>
                      <a:headEnd/>
                      <a:tailEnd/>
                    </a:ln>
                    <a:solidFill>
                      <a:srgbClr val="99CC00"/>
                    </a:solidFill>
                    <a:effectLst/>
                    <a:latin typeface="Arial"/>
                    <a:ea typeface="Arial"/>
                    <a:cs typeface="Arial"/>
                  </a:rPr>
                  <a:t>DE RAAKLIJN</a:t>
                </a:r>
                <a:endParaRPr lang="nl-NL" sz="2800" b="1" kern="10" spc="0" normalizeH="1" dirty="0">
                  <a:ln w="12700">
                    <a:solidFill>
                      <a:srgbClr val="008000"/>
                    </a:solidFill>
                    <a:round/>
                    <a:headEnd/>
                    <a:tailEnd/>
                  </a:ln>
                  <a:solidFill>
                    <a:srgbClr val="99CC00"/>
                  </a:solidFill>
                  <a:effectLst/>
                  <a:latin typeface="Arial"/>
                  <a:ea typeface="Arial"/>
                  <a:cs typeface="Arial"/>
                </a:endParaRPr>
              </a:p>
            </p:txBody>
          </p:sp>
        </p:grpSp>
        <p:sp>
          <p:nvSpPr>
            <p:cNvPr id="6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8077" y="1059"/>
              <a:ext cx="972" cy="253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nl-NL" sz="2800" b="1" kern="10" spc="0" normalizeH="1" smtClean="0">
                  <a:ln w="12700">
                    <a:solidFill>
                      <a:srgbClr val="008000"/>
                    </a:solidFill>
                    <a:round/>
                    <a:headEnd/>
                    <a:tailEnd/>
                  </a:ln>
                  <a:solidFill>
                    <a:srgbClr val="99CC00"/>
                  </a:solidFill>
                  <a:effectLst/>
                  <a:latin typeface="Arial"/>
                  <a:ea typeface="Arial"/>
                  <a:cs typeface="Arial"/>
                </a:rPr>
                <a:t>vzw</a:t>
              </a:r>
              <a:endParaRPr lang="nl-NL" sz="2800" b="1" kern="10" spc="0" normalizeH="1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99CC00"/>
                </a:solidFill>
                <a:effectLst/>
                <a:latin typeface="Arial"/>
                <a:ea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7989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-125734" y="43031"/>
            <a:ext cx="9694086" cy="1054250"/>
          </a:xfrm>
        </p:spPr>
        <p:txBody>
          <a:bodyPr/>
          <a:lstStyle/>
          <a:p>
            <a:r>
              <a:rPr lang="nl-NL" sz="4400" dirty="0" smtClean="0"/>
              <a:t>Oude Spoorlijn 56 (LAF 2014)</a:t>
            </a:r>
            <a:endParaRPr lang="nl-NL" sz="4400" dirty="0"/>
          </a:p>
        </p:txBody>
      </p:sp>
      <p:pic>
        <p:nvPicPr>
          <p:cNvPr id="5" name="Picture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9619" y="1154014"/>
            <a:ext cx="6940514" cy="57039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8994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5760" lvl="1">
              <a:buFont typeface="Wingdings" pitchFamily="2" charset="2"/>
              <a:buChar char=""/>
            </a:pPr>
            <a:r>
              <a:rPr lang="nl-NL" dirty="0" smtClean="0"/>
              <a:t>Lijn Sint-Niklaas – Dendermonde</a:t>
            </a:r>
          </a:p>
          <a:p>
            <a:pPr marL="731520" lvl="2"/>
            <a:r>
              <a:rPr lang="nl-NL" dirty="0" smtClean="0"/>
              <a:t>1875 geopend</a:t>
            </a:r>
          </a:p>
          <a:p>
            <a:pPr marL="731520" lvl="2"/>
            <a:r>
              <a:rPr lang="nl-NL" dirty="0" smtClean="0"/>
              <a:t>1957 laatste personenvervoer</a:t>
            </a:r>
          </a:p>
          <a:p>
            <a:pPr marL="731520" lvl="2"/>
            <a:r>
              <a:rPr lang="nl-NL" dirty="0" smtClean="0"/>
              <a:t>1964 laatste goederenvervoer Sint-Niklaas – Waasmunster</a:t>
            </a:r>
          </a:p>
          <a:p>
            <a:pPr marL="365760" lvl="2" indent="0">
              <a:buNone/>
            </a:pPr>
            <a:endParaRPr lang="nl-NL" dirty="0" smtClean="0"/>
          </a:p>
          <a:p>
            <a:pPr marL="365760" lvl="1"/>
            <a:r>
              <a:rPr lang="nl-NL" dirty="0" smtClean="0"/>
              <a:t>OL 56: </a:t>
            </a:r>
            <a:r>
              <a:rPr lang="nl-NL" b="1" dirty="0" smtClean="0"/>
              <a:t>Sint-Niklaas </a:t>
            </a:r>
            <a:r>
              <a:rPr lang="nl-NL" dirty="0" smtClean="0"/>
              <a:t>– </a:t>
            </a:r>
            <a:r>
              <a:rPr lang="nl-NL" i="1" dirty="0" smtClean="0"/>
              <a:t>Sint-Niklaas West – </a:t>
            </a:r>
            <a:r>
              <a:rPr lang="nl-NL" i="1" dirty="0" err="1" smtClean="0"/>
              <a:t>Belsele</a:t>
            </a:r>
            <a:r>
              <a:rPr lang="nl-NL" i="1" dirty="0" smtClean="0"/>
              <a:t> – Waasmunster – </a:t>
            </a:r>
            <a:r>
              <a:rPr lang="nl-NL" i="1" dirty="0" err="1" smtClean="0"/>
              <a:t>Sombeke</a:t>
            </a:r>
            <a:r>
              <a:rPr lang="nl-NL" i="1" dirty="0" smtClean="0"/>
              <a:t> – </a:t>
            </a:r>
            <a:r>
              <a:rPr lang="nl-NL" i="1" dirty="0" err="1" smtClean="0"/>
              <a:t>Hamme</a:t>
            </a:r>
            <a:r>
              <a:rPr lang="nl-NL" i="1" dirty="0" smtClean="0"/>
              <a:t> </a:t>
            </a:r>
            <a:endParaRPr lang="nl-NL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-125734" y="570156"/>
            <a:ext cx="9694086" cy="1054250"/>
          </a:xfrm>
        </p:spPr>
        <p:txBody>
          <a:bodyPr/>
          <a:lstStyle/>
          <a:p>
            <a:r>
              <a:rPr lang="nl-NL" sz="4400" dirty="0" smtClean="0"/>
              <a:t>Oude Spoorlijn 56</a:t>
            </a:r>
            <a:endParaRPr lang="nl-NL" sz="4400" dirty="0"/>
          </a:p>
        </p:txBody>
      </p:sp>
    </p:spTree>
    <p:extLst>
      <p:ext uri="{BB962C8B-B14F-4D97-AF65-F5344CB8AC3E}">
        <p14:creationId xmlns:p14="http://schemas.microsoft.com/office/powerpoint/2010/main" val="1151127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-125734" y="570156"/>
            <a:ext cx="9694086" cy="1054250"/>
          </a:xfrm>
        </p:spPr>
        <p:txBody>
          <a:bodyPr/>
          <a:lstStyle/>
          <a:p>
            <a:r>
              <a:rPr lang="nl-NL" sz="4400" dirty="0" smtClean="0"/>
              <a:t>Oude Spoorlijn 56</a:t>
            </a:r>
            <a:endParaRPr lang="nl-NL" sz="4400" dirty="0"/>
          </a:p>
        </p:txBody>
      </p:sp>
      <p:pic>
        <p:nvPicPr>
          <p:cNvPr id="4" name="Picture 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8347"/>
            <a:ext cx="4915535" cy="4476750"/>
          </a:xfrm>
          <a:prstGeom prst="rect">
            <a:avLst/>
          </a:prstGeom>
        </p:spPr>
      </p:pic>
      <p:pic>
        <p:nvPicPr>
          <p:cNvPr id="6" name="Picture 1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555" y="2248347"/>
            <a:ext cx="4459749" cy="2156343"/>
          </a:xfrm>
          <a:prstGeom prst="rect">
            <a:avLst/>
          </a:prstGeom>
        </p:spPr>
      </p:pic>
      <p:pic>
        <p:nvPicPr>
          <p:cNvPr id="7" name="Picture 1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555" y="4404690"/>
            <a:ext cx="4473720" cy="245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486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Nu: </a:t>
            </a:r>
          </a:p>
          <a:p>
            <a:pPr lvl="1"/>
            <a:r>
              <a:rPr lang="nl-NL" dirty="0" smtClean="0"/>
              <a:t>3 oversteken</a:t>
            </a:r>
          </a:p>
          <a:p>
            <a:pPr lvl="1"/>
            <a:r>
              <a:rPr lang="nl-NL" dirty="0" smtClean="0"/>
              <a:t>2 in een bocht</a:t>
            </a:r>
          </a:p>
          <a:p>
            <a:r>
              <a:rPr lang="nl-NL" dirty="0" smtClean="0"/>
              <a:t>Voorstel: </a:t>
            </a:r>
          </a:p>
          <a:p>
            <a:pPr lvl="1"/>
            <a:r>
              <a:rPr lang="nl-NL" dirty="0" smtClean="0"/>
              <a:t>1 oversteek (kruispunt Rozenlaan-</a:t>
            </a:r>
            <a:r>
              <a:rPr lang="nl-NL" dirty="0" err="1" smtClean="0"/>
              <a:t>Belseledorp</a:t>
            </a:r>
            <a:r>
              <a:rPr lang="nl-NL" dirty="0" smtClean="0"/>
              <a:t>)</a:t>
            </a:r>
          </a:p>
          <a:p>
            <a:pPr lvl="1"/>
            <a:r>
              <a:rPr lang="nl-NL" dirty="0" smtClean="0"/>
              <a:t>Fietspad dubbelrichting aan oostkant van Sint-Andriesstraat – Hulstendreef (overzijde sporthal)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-125734" y="570156"/>
            <a:ext cx="9694086" cy="1054250"/>
          </a:xfrm>
        </p:spPr>
        <p:txBody>
          <a:bodyPr/>
          <a:lstStyle/>
          <a:p>
            <a:r>
              <a:rPr lang="nl-NL" sz="4400" dirty="0" smtClean="0"/>
              <a:t>Oude Spoorlijn 56</a:t>
            </a:r>
            <a:endParaRPr lang="nl-NL" sz="4400" dirty="0"/>
          </a:p>
        </p:txBody>
      </p:sp>
    </p:spTree>
    <p:extLst>
      <p:ext uri="{BB962C8B-B14F-4D97-AF65-F5344CB8AC3E}">
        <p14:creationId xmlns:p14="http://schemas.microsoft.com/office/powerpoint/2010/main" val="2035173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-125734" y="570156"/>
            <a:ext cx="9694086" cy="1054250"/>
          </a:xfrm>
        </p:spPr>
        <p:txBody>
          <a:bodyPr/>
          <a:lstStyle/>
          <a:p>
            <a:r>
              <a:rPr lang="nl-NL" sz="4400" dirty="0" smtClean="0"/>
              <a:t>Oude Spoorlijn 56</a:t>
            </a:r>
            <a:endParaRPr lang="nl-NL" sz="4400" dirty="0"/>
          </a:p>
        </p:txBody>
      </p:sp>
      <p:pic>
        <p:nvPicPr>
          <p:cNvPr id="8" name="Picture 2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8347"/>
            <a:ext cx="5100770" cy="4609653"/>
          </a:xfrm>
          <a:prstGeom prst="rect">
            <a:avLst/>
          </a:prstGeom>
        </p:spPr>
      </p:pic>
      <p:pic>
        <p:nvPicPr>
          <p:cNvPr id="9" name="Picture 2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770" y="2229167"/>
            <a:ext cx="3200400" cy="2399665"/>
          </a:xfrm>
          <a:prstGeom prst="rect">
            <a:avLst/>
          </a:prstGeom>
        </p:spPr>
      </p:pic>
      <p:pic>
        <p:nvPicPr>
          <p:cNvPr id="10" name="Picture 2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771" y="4628832"/>
            <a:ext cx="3200400" cy="222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460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-125734" y="570156"/>
            <a:ext cx="9694086" cy="1054250"/>
          </a:xfrm>
        </p:spPr>
        <p:txBody>
          <a:bodyPr/>
          <a:lstStyle/>
          <a:p>
            <a:r>
              <a:rPr lang="nl-NL" sz="4400" dirty="0" smtClean="0"/>
              <a:t>Oude Spoorlijn 56</a:t>
            </a:r>
            <a:endParaRPr lang="nl-NL" sz="4400" dirty="0"/>
          </a:p>
        </p:txBody>
      </p:sp>
      <p:pic>
        <p:nvPicPr>
          <p:cNvPr id="8" name="Picture 2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8347"/>
            <a:ext cx="5100770" cy="4609653"/>
          </a:xfrm>
          <a:prstGeom prst="rect">
            <a:avLst/>
          </a:prstGeom>
        </p:spPr>
      </p:pic>
      <p:pic>
        <p:nvPicPr>
          <p:cNvPr id="6" name="Picture 2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770" y="2248347"/>
            <a:ext cx="3519236" cy="2344218"/>
          </a:xfrm>
          <a:prstGeom prst="rect">
            <a:avLst/>
          </a:prstGeom>
        </p:spPr>
      </p:pic>
      <p:pic>
        <p:nvPicPr>
          <p:cNvPr id="7" name="Picture 26" descr="plaatje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770" y="4443413"/>
            <a:ext cx="3519236" cy="241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79152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nl-NL" dirty="0" smtClean="0"/>
              <a:t>Nu: </a:t>
            </a:r>
          </a:p>
          <a:p>
            <a:pPr lvl="1"/>
            <a:r>
              <a:rPr lang="nl-NL" dirty="0" smtClean="0"/>
              <a:t>Loopt dood op E-17</a:t>
            </a:r>
          </a:p>
          <a:p>
            <a:pPr lvl="1"/>
            <a:r>
              <a:rPr lang="nl-NL" dirty="0" smtClean="0"/>
              <a:t>Brug/tunnel onrealistisch gezien kost + perceelstructuur</a:t>
            </a:r>
          </a:p>
          <a:p>
            <a:pPr lvl="1"/>
            <a:r>
              <a:rPr lang="nl-NL" dirty="0" smtClean="0"/>
              <a:t>5 bruggen over E17 op afstand &lt;5km</a:t>
            </a:r>
          </a:p>
          <a:p>
            <a:r>
              <a:rPr lang="nl-NL" dirty="0" smtClean="0"/>
              <a:t>Voorstel: </a:t>
            </a:r>
          </a:p>
          <a:p>
            <a:pPr lvl="1"/>
            <a:r>
              <a:rPr lang="nl-NL" dirty="0" smtClean="0"/>
              <a:t>Fietssnelweg omleiden via </a:t>
            </a:r>
            <a:r>
              <a:rPr lang="nl-NL" dirty="0" smtClean="0"/>
              <a:t>(overbodige) </a:t>
            </a:r>
            <a:r>
              <a:rPr lang="nl-NL" dirty="0" smtClean="0"/>
              <a:t>brug</a:t>
            </a:r>
          </a:p>
          <a:p>
            <a:pPr lvl="1"/>
            <a:r>
              <a:rPr lang="nl-NL" dirty="0" smtClean="0"/>
              <a:t>Deze brug omvormen naar ecoduct</a:t>
            </a:r>
          </a:p>
          <a:p>
            <a:pPr lvl="1"/>
            <a:r>
              <a:rPr lang="nl-NL" dirty="0" smtClean="0"/>
              <a:t>Op termijn: 2 van de 5(!) bruggen omvormen naar ecoduct (Groenstraat en Heidestraat)</a:t>
            </a:r>
          </a:p>
          <a:p>
            <a:pPr lvl="1"/>
            <a:r>
              <a:rPr lang="nl-NL" dirty="0" smtClean="0"/>
              <a:t>Bosstructuur opnieuw verbinden met elkaar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-125734" y="570156"/>
            <a:ext cx="9694086" cy="1054250"/>
          </a:xfrm>
        </p:spPr>
        <p:txBody>
          <a:bodyPr/>
          <a:lstStyle/>
          <a:p>
            <a:r>
              <a:rPr lang="nl-NL" sz="4400" dirty="0" smtClean="0"/>
              <a:t>Oude Spoorlijn 56</a:t>
            </a:r>
            <a:endParaRPr lang="nl-NL" sz="4400" dirty="0"/>
          </a:p>
        </p:txBody>
      </p:sp>
    </p:spTree>
    <p:extLst>
      <p:ext uri="{BB962C8B-B14F-4D97-AF65-F5344CB8AC3E}">
        <p14:creationId xmlns:p14="http://schemas.microsoft.com/office/powerpoint/2010/main" val="1375315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-125734" y="570156"/>
            <a:ext cx="9694086" cy="1054250"/>
          </a:xfrm>
        </p:spPr>
        <p:txBody>
          <a:bodyPr/>
          <a:lstStyle/>
          <a:p>
            <a:r>
              <a:rPr lang="nl-NL" sz="4400" dirty="0" smtClean="0"/>
              <a:t>Oude Spoorlijn 56</a:t>
            </a:r>
            <a:endParaRPr lang="nl-NL" sz="4400" dirty="0"/>
          </a:p>
        </p:txBody>
      </p:sp>
      <p:pic>
        <p:nvPicPr>
          <p:cNvPr id="5" name="Tijdelijke aanduiding voor inhoud 4" descr="Schermafbeelding 2016-09-07 om 13.12.1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" r="1623"/>
          <a:stretch>
            <a:fillRect/>
          </a:stretch>
        </p:blipFill>
        <p:spPr>
          <a:xfrm>
            <a:off x="1" y="2269767"/>
            <a:ext cx="9164486" cy="4588233"/>
          </a:xfrm>
        </p:spPr>
      </p:pic>
      <p:sp>
        <p:nvSpPr>
          <p:cNvPr id="2" name="Ovaal 1"/>
          <p:cNvSpPr/>
          <p:nvPr/>
        </p:nvSpPr>
        <p:spPr>
          <a:xfrm>
            <a:off x="3206215" y="4715562"/>
            <a:ext cx="414922" cy="402395"/>
          </a:xfrm>
          <a:prstGeom prst="ellipse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al 5"/>
          <p:cNvSpPr/>
          <p:nvPr/>
        </p:nvSpPr>
        <p:spPr>
          <a:xfrm>
            <a:off x="5219479" y="4376042"/>
            <a:ext cx="414922" cy="402395"/>
          </a:xfrm>
          <a:prstGeom prst="ellipse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1542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-125734" y="570156"/>
            <a:ext cx="9694086" cy="1054250"/>
          </a:xfrm>
        </p:spPr>
        <p:txBody>
          <a:bodyPr/>
          <a:lstStyle/>
          <a:p>
            <a:r>
              <a:rPr lang="nl-NL" sz="4400" dirty="0" smtClean="0"/>
              <a:t>Oude Spoorlijn 56</a:t>
            </a:r>
            <a:endParaRPr lang="nl-NL" sz="4400" dirty="0"/>
          </a:p>
        </p:txBody>
      </p:sp>
      <p:pic>
        <p:nvPicPr>
          <p:cNvPr id="9" name="Picture 2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734" y="2248347"/>
            <a:ext cx="5446395" cy="4585335"/>
          </a:xfrm>
          <a:prstGeom prst="rect">
            <a:avLst/>
          </a:prstGeom>
        </p:spPr>
      </p:pic>
      <p:pic>
        <p:nvPicPr>
          <p:cNvPr id="10" name="Picture 28" descr="fietsen in een fietsstraat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661" y="3429000"/>
            <a:ext cx="3138805" cy="2101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2530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Nu: </a:t>
            </a:r>
          </a:p>
          <a:p>
            <a:pPr lvl="1"/>
            <a:r>
              <a:rPr lang="nl-NL" dirty="0" smtClean="0"/>
              <a:t>De Heide: aantrekkelijk centrum voor ontspanning</a:t>
            </a:r>
          </a:p>
          <a:p>
            <a:pPr lvl="1"/>
            <a:r>
              <a:rPr lang="nl-NL" dirty="0" smtClean="0"/>
              <a:t>Voor fietsers: Geen kwalitatieve verbinding richting Sint-Niklaas, </a:t>
            </a:r>
            <a:r>
              <a:rPr lang="nl-NL" dirty="0" err="1" smtClean="0"/>
              <a:t>Hamme</a:t>
            </a:r>
            <a:r>
              <a:rPr lang="nl-NL" dirty="0" smtClean="0"/>
              <a:t>, Waasmunster,…</a:t>
            </a:r>
            <a:endParaRPr lang="nl-NL" dirty="0"/>
          </a:p>
          <a:p>
            <a:pPr lvl="1"/>
            <a:r>
              <a:rPr lang="nl-NL" dirty="0" smtClean="0"/>
              <a:t>Voorstel: Fietsstraat en aangepaste inrichting</a:t>
            </a:r>
          </a:p>
          <a:p>
            <a:pPr lvl="1"/>
            <a:r>
              <a:rPr lang="nl-NL" dirty="0" smtClean="0"/>
              <a:t>Fietssnelweg visueel zichtbaar maken, waardoor De Heide link is tussen </a:t>
            </a:r>
            <a:r>
              <a:rPr lang="nl-NL" dirty="0" err="1" smtClean="0"/>
              <a:t>Durme</a:t>
            </a:r>
            <a:r>
              <a:rPr lang="nl-NL" dirty="0" smtClean="0"/>
              <a:t> en Sint-Niklaas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-125734" y="570156"/>
            <a:ext cx="9694086" cy="1054250"/>
          </a:xfrm>
        </p:spPr>
        <p:txBody>
          <a:bodyPr/>
          <a:lstStyle/>
          <a:p>
            <a:r>
              <a:rPr lang="nl-NL" sz="4400" dirty="0" smtClean="0"/>
              <a:t>Oude Spoorlijn 56</a:t>
            </a:r>
            <a:endParaRPr lang="nl-NL" sz="4400" dirty="0"/>
          </a:p>
        </p:txBody>
      </p:sp>
    </p:spTree>
    <p:extLst>
      <p:ext uri="{BB962C8B-B14F-4D97-AF65-F5344CB8AC3E}">
        <p14:creationId xmlns:p14="http://schemas.microsoft.com/office/powerpoint/2010/main" val="3362719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6459" y="6679"/>
            <a:ext cx="6965659" cy="68614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01271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-125734" y="570156"/>
            <a:ext cx="9694086" cy="1054250"/>
          </a:xfrm>
        </p:spPr>
        <p:txBody>
          <a:bodyPr/>
          <a:lstStyle/>
          <a:p>
            <a:r>
              <a:rPr lang="nl-NL" sz="4400" dirty="0" smtClean="0"/>
              <a:t>Oude Spoorlijn 56</a:t>
            </a:r>
            <a:endParaRPr lang="nl-NL" sz="4400" dirty="0"/>
          </a:p>
        </p:txBody>
      </p:sp>
      <p:pic>
        <p:nvPicPr>
          <p:cNvPr id="5" name="Picture 3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25" y="3577217"/>
            <a:ext cx="5525670" cy="3390900"/>
          </a:xfrm>
          <a:prstGeom prst="rect">
            <a:avLst/>
          </a:prstGeom>
        </p:spPr>
      </p:pic>
      <p:pic>
        <p:nvPicPr>
          <p:cNvPr id="6" name="Picture 3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80" y="2135882"/>
            <a:ext cx="5760720" cy="236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656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-125734" y="570156"/>
            <a:ext cx="9694086" cy="1054250"/>
          </a:xfrm>
        </p:spPr>
        <p:txBody>
          <a:bodyPr/>
          <a:lstStyle/>
          <a:p>
            <a:r>
              <a:rPr lang="nl-NL" sz="4400" dirty="0" smtClean="0"/>
              <a:t>Oude Spoorlijn 56</a:t>
            </a:r>
            <a:endParaRPr lang="nl-NL" sz="4400" dirty="0"/>
          </a:p>
        </p:txBody>
      </p:sp>
      <p:pic>
        <p:nvPicPr>
          <p:cNvPr id="5" name="Picture 3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25" y="3577217"/>
            <a:ext cx="5525670" cy="3390899"/>
          </a:xfrm>
          <a:prstGeom prst="rect">
            <a:avLst/>
          </a:prstGeom>
        </p:spPr>
      </p:pic>
      <p:pic>
        <p:nvPicPr>
          <p:cNvPr id="6" name="Picture 3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195" y="2161312"/>
            <a:ext cx="3543761" cy="2365375"/>
          </a:xfrm>
          <a:prstGeom prst="rect">
            <a:avLst/>
          </a:prstGeom>
        </p:spPr>
      </p:pic>
      <p:pic>
        <p:nvPicPr>
          <p:cNvPr id="2" name="Afbeelding 1" descr="Schermafbeelding 2016-09-07 om 13.47.0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195" y="4526687"/>
            <a:ext cx="3501177" cy="233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426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-125734" y="0"/>
            <a:ext cx="9694086" cy="1054250"/>
          </a:xfrm>
        </p:spPr>
        <p:txBody>
          <a:bodyPr/>
          <a:lstStyle/>
          <a:p>
            <a:r>
              <a:rPr lang="nl-NL" sz="4400" dirty="0" smtClean="0"/>
              <a:t>Oude Spoorlijn 56</a:t>
            </a:r>
            <a:endParaRPr lang="nl-NL" sz="4400" dirty="0"/>
          </a:p>
        </p:txBody>
      </p:sp>
      <p:pic>
        <p:nvPicPr>
          <p:cNvPr id="5" name="Picture 3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20306"/>
            <a:ext cx="9186956" cy="5637694"/>
          </a:xfrm>
          <a:prstGeom prst="rect">
            <a:avLst/>
          </a:prstGeom>
          <a:ln>
            <a:solidFill>
              <a:srgbClr val="873624"/>
            </a:solidFill>
          </a:ln>
        </p:spPr>
      </p:pic>
      <p:pic>
        <p:nvPicPr>
          <p:cNvPr id="6" name="Picture 3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350" y="4189650"/>
            <a:ext cx="3543761" cy="685525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350" y="4869338"/>
            <a:ext cx="3501177" cy="542299"/>
          </a:xfrm>
          <a:prstGeom prst="rect">
            <a:avLst/>
          </a:prstGeom>
        </p:spPr>
      </p:pic>
      <p:sp>
        <p:nvSpPr>
          <p:cNvPr id="4" name="Ovaal 3"/>
          <p:cNvSpPr/>
          <p:nvPr/>
        </p:nvSpPr>
        <p:spPr>
          <a:xfrm>
            <a:off x="1980309" y="5600578"/>
            <a:ext cx="264041" cy="292241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0087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699247" y="2248347"/>
            <a:ext cx="8202715" cy="4366016"/>
          </a:xfrm>
        </p:spPr>
        <p:txBody>
          <a:bodyPr>
            <a:normAutofit/>
          </a:bodyPr>
          <a:lstStyle/>
          <a:p>
            <a:r>
              <a:rPr lang="nl-NL" dirty="0" smtClean="0"/>
              <a:t>Conclusie: </a:t>
            </a:r>
          </a:p>
          <a:p>
            <a:pPr lvl="1"/>
            <a:r>
              <a:rPr lang="nl-NL" dirty="0" smtClean="0"/>
              <a:t>Alternatief voor/aanvulling op onveiligere Heideroute</a:t>
            </a:r>
          </a:p>
          <a:p>
            <a:pPr lvl="1"/>
            <a:r>
              <a:rPr lang="nl-NL" dirty="0" smtClean="0"/>
              <a:t>Heide krijgt nog minder verkeer en wordt toeristisch aantrekkelijker</a:t>
            </a:r>
          </a:p>
          <a:p>
            <a:r>
              <a:rPr lang="nl-NL" dirty="0" smtClean="0"/>
              <a:t>Ingrepen:</a:t>
            </a:r>
          </a:p>
          <a:p>
            <a:pPr lvl="1"/>
            <a:r>
              <a:rPr lang="nl-NL" dirty="0" smtClean="0"/>
              <a:t>Dubbelrichtingsfietspad Sint-Andriesstraat-Hulstendreef</a:t>
            </a:r>
          </a:p>
          <a:p>
            <a:pPr lvl="1"/>
            <a:r>
              <a:rPr lang="nl-NL" dirty="0" smtClean="0"/>
              <a:t>Ecoduct viaduct Groenstraat</a:t>
            </a:r>
          </a:p>
          <a:p>
            <a:pPr lvl="1"/>
            <a:r>
              <a:rPr lang="nl-NL" dirty="0" smtClean="0"/>
              <a:t>Fietsstraat door Heide</a:t>
            </a:r>
          </a:p>
          <a:p>
            <a:pPr lvl="1"/>
            <a:r>
              <a:rPr lang="nl-NL" dirty="0" smtClean="0"/>
              <a:t>Verbinding met bestaande paden richting </a:t>
            </a:r>
            <a:r>
              <a:rPr lang="nl-NL" dirty="0" err="1" smtClean="0"/>
              <a:t>Hamme</a:t>
            </a:r>
            <a:r>
              <a:rPr lang="nl-NL" dirty="0" smtClean="0"/>
              <a:t> (OL56) en Lokeren (</a:t>
            </a:r>
            <a:r>
              <a:rPr lang="nl-NL" dirty="0" err="1" smtClean="0"/>
              <a:t>Durme</a:t>
            </a:r>
            <a:r>
              <a:rPr lang="nl-NL" dirty="0" smtClean="0"/>
              <a:t>)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-125734" y="570156"/>
            <a:ext cx="9694086" cy="1054250"/>
          </a:xfrm>
        </p:spPr>
        <p:txBody>
          <a:bodyPr/>
          <a:lstStyle/>
          <a:p>
            <a:r>
              <a:rPr lang="nl-NL" sz="4400" dirty="0" smtClean="0"/>
              <a:t>Oude Spoorlijn 56</a:t>
            </a:r>
            <a:endParaRPr lang="nl-NL" sz="4400" dirty="0"/>
          </a:p>
        </p:txBody>
      </p:sp>
    </p:spTree>
    <p:extLst>
      <p:ext uri="{BB962C8B-B14F-4D97-AF65-F5344CB8AC3E}">
        <p14:creationId xmlns:p14="http://schemas.microsoft.com/office/powerpoint/2010/main" val="2225623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-125734" y="16863"/>
            <a:ext cx="9694086" cy="1054250"/>
          </a:xfrm>
        </p:spPr>
        <p:txBody>
          <a:bodyPr/>
          <a:lstStyle/>
          <a:p>
            <a:r>
              <a:rPr lang="nl-NL" sz="4400" dirty="0" smtClean="0"/>
              <a:t>Spoorlijn 54 (LAF 2014)</a:t>
            </a:r>
            <a:endParaRPr lang="nl-NL" sz="4400" dirty="0"/>
          </a:p>
        </p:txBody>
      </p:sp>
      <p:pic>
        <p:nvPicPr>
          <p:cNvPr id="8" name="Picture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0317" y="1071113"/>
            <a:ext cx="6937779" cy="5786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1980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5760" lvl="1">
              <a:buFont typeface="Wingdings" pitchFamily="2" charset="2"/>
              <a:buChar char=""/>
            </a:pPr>
            <a:r>
              <a:rPr lang="nl-NL" dirty="0" smtClean="0"/>
              <a:t>Lijn Terneuzen – Mechelen</a:t>
            </a:r>
          </a:p>
          <a:p>
            <a:pPr marL="731520" lvl="2"/>
            <a:r>
              <a:rPr lang="nl-NL" dirty="0" smtClean="0"/>
              <a:t>1870 geopend</a:t>
            </a:r>
          </a:p>
          <a:p>
            <a:pPr marL="731520" lvl="2"/>
            <a:r>
              <a:rPr lang="nl-NL" dirty="0" smtClean="0"/>
              <a:t>Sint-Niklaas – Hulst</a:t>
            </a:r>
          </a:p>
          <a:p>
            <a:pPr marL="1097280" lvl="3"/>
            <a:r>
              <a:rPr lang="nl-NL" dirty="0" smtClean="0"/>
              <a:t>1952 laatste personenvervoer (uitgezonderd strenge winter ‘62-’63)</a:t>
            </a:r>
          </a:p>
          <a:p>
            <a:pPr marL="1097280" lvl="3"/>
            <a:r>
              <a:rPr lang="nl-NL" dirty="0" smtClean="0"/>
              <a:t>1975 laatste goederenverkeer</a:t>
            </a:r>
          </a:p>
          <a:p>
            <a:pPr marL="777240" lvl="3" indent="0">
              <a:buNone/>
            </a:pPr>
            <a:endParaRPr lang="nl-NL" dirty="0" smtClean="0"/>
          </a:p>
          <a:p>
            <a:pPr marL="365760" lvl="1"/>
            <a:r>
              <a:rPr lang="nl-NL" dirty="0" smtClean="0"/>
              <a:t>L54: </a:t>
            </a:r>
            <a:r>
              <a:rPr lang="nl-NL" b="1" dirty="0" smtClean="0"/>
              <a:t>Sint-Niklaas </a:t>
            </a:r>
            <a:r>
              <a:rPr lang="nl-NL" dirty="0" smtClean="0"/>
              <a:t>– </a:t>
            </a:r>
            <a:r>
              <a:rPr lang="nl-NL" i="1" dirty="0" err="1" smtClean="0"/>
              <a:t>Eigenlo</a:t>
            </a:r>
            <a:r>
              <a:rPr lang="nl-NL" dirty="0" smtClean="0"/>
              <a:t> – </a:t>
            </a:r>
            <a:r>
              <a:rPr lang="nl-NL" b="1" dirty="0" smtClean="0"/>
              <a:t>Temse</a:t>
            </a:r>
            <a:endParaRPr lang="nl-NL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-125734" y="570156"/>
            <a:ext cx="9694086" cy="1054250"/>
          </a:xfrm>
        </p:spPr>
        <p:txBody>
          <a:bodyPr/>
          <a:lstStyle/>
          <a:p>
            <a:r>
              <a:rPr lang="nl-NL" sz="4400" dirty="0" smtClean="0"/>
              <a:t>Spoorlijn 54</a:t>
            </a:r>
            <a:endParaRPr lang="nl-NL" sz="4400" dirty="0"/>
          </a:p>
        </p:txBody>
      </p:sp>
    </p:spTree>
    <p:extLst>
      <p:ext uri="{BB962C8B-B14F-4D97-AF65-F5344CB8AC3E}">
        <p14:creationId xmlns:p14="http://schemas.microsoft.com/office/powerpoint/2010/main" val="34432451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-125734" y="16863"/>
            <a:ext cx="9694086" cy="1054250"/>
          </a:xfrm>
        </p:spPr>
        <p:txBody>
          <a:bodyPr/>
          <a:lstStyle/>
          <a:p>
            <a:r>
              <a:rPr lang="nl-NL" sz="4400" dirty="0" smtClean="0"/>
              <a:t>Mobiliteitsplan Sint-Niklaas: Aanduiding industrie</a:t>
            </a:r>
            <a:endParaRPr lang="nl-NL" sz="4400" dirty="0"/>
          </a:p>
        </p:txBody>
      </p:sp>
      <p:pic>
        <p:nvPicPr>
          <p:cNvPr id="8" name="Picture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2439" y="1362115"/>
            <a:ext cx="7768555" cy="54958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74814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0" y="16863"/>
            <a:ext cx="9144000" cy="1054250"/>
          </a:xfrm>
        </p:spPr>
        <p:txBody>
          <a:bodyPr/>
          <a:lstStyle/>
          <a:p>
            <a:r>
              <a:rPr lang="nl-NL" sz="4400" dirty="0" smtClean="0"/>
              <a:t>Mobiliteitsplan Sint-Niklaas: Missing links fietsnetwerk</a:t>
            </a:r>
            <a:endParaRPr lang="nl-NL" sz="4400" dirty="0"/>
          </a:p>
        </p:txBody>
      </p:sp>
      <p:pic>
        <p:nvPicPr>
          <p:cNvPr id="8" name="Picture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3425" y="1362115"/>
            <a:ext cx="7746582" cy="54958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718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-125734" y="16863"/>
            <a:ext cx="9694086" cy="1054250"/>
          </a:xfrm>
        </p:spPr>
        <p:txBody>
          <a:bodyPr/>
          <a:lstStyle/>
          <a:p>
            <a:r>
              <a:rPr lang="nl-NL" sz="4400" dirty="0" smtClean="0"/>
              <a:t>Provincie: Ontwerpkaart Fietssnelwegen</a:t>
            </a:r>
            <a:endParaRPr lang="nl-NL" sz="4400" dirty="0"/>
          </a:p>
        </p:txBody>
      </p:sp>
      <p:pic>
        <p:nvPicPr>
          <p:cNvPr id="8" name="Picture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882" y="1362115"/>
            <a:ext cx="8851669" cy="54958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41316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Missing Link volgens Mobiliteitsplan Sint-Niklaas</a:t>
            </a:r>
          </a:p>
          <a:p>
            <a:r>
              <a:rPr lang="nl-NL" dirty="0" smtClean="0"/>
              <a:t>Aangeduid </a:t>
            </a:r>
            <a:r>
              <a:rPr lang="nl-NL" dirty="0"/>
              <a:t>als fietssnelweg door Provincie (F18</a:t>
            </a:r>
            <a:r>
              <a:rPr lang="nl-NL" dirty="0" smtClean="0"/>
              <a:t>)</a:t>
            </a:r>
          </a:p>
          <a:p>
            <a:pPr lvl="1"/>
            <a:r>
              <a:rPr lang="nl-NL" dirty="0" smtClean="0"/>
              <a:t>Langs Doornstraat en niet langs Industriezone TTS</a:t>
            </a:r>
          </a:p>
          <a:p>
            <a:r>
              <a:rPr lang="nl-NL" dirty="0" smtClean="0"/>
              <a:t>Te onderzoeken volgens Mobiliteitsplan Temse</a:t>
            </a:r>
          </a:p>
          <a:p>
            <a:r>
              <a:rPr lang="nl-NL" dirty="0" smtClean="0"/>
              <a:t>Prioriteit in ‘Studie zachte mobiliteit in het </a:t>
            </a:r>
            <a:r>
              <a:rPr lang="nl-NL" dirty="0" err="1" smtClean="0"/>
              <a:t>Waasland</a:t>
            </a:r>
            <a:r>
              <a:rPr lang="nl-NL" dirty="0" smtClean="0"/>
              <a:t>’ (i.o.v. </a:t>
            </a:r>
            <a:r>
              <a:rPr lang="nl-NL" dirty="0" err="1" smtClean="0"/>
              <a:t>Interwaas</a:t>
            </a:r>
            <a:r>
              <a:rPr lang="nl-NL" dirty="0" smtClean="0"/>
              <a:t>)</a:t>
            </a:r>
          </a:p>
          <a:p>
            <a:endParaRPr lang="nl-NL" dirty="0" smtClean="0"/>
          </a:p>
          <a:p>
            <a:endParaRPr lang="nl-NL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-125734" y="570156"/>
            <a:ext cx="9694086" cy="1054250"/>
          </a:xfrm>
        </p:spPr>
        <p:txBody>
          <a:bodyPr/>
          <a:lstStyle/>
          <a:p>
            <a:r>
              <a:rPr lang="nl-NL" sz="4400" dirty="0" smtClean="0"/>
              <a:t>Spoorlijn 54</a:t>
            </a:r>
            <a:endParaRPr lang="nl-NL" sz="4400" dirty="0"/>
          </a:p>
        </p:txBody>
      </p:sp>
    </p:spTree>
    <p:extLst>
      <p:ext uri="{BB962C8B-B14F-4D97-AF65-F5344CB8AC3E}">
        <p14:creationId xmlns:p14="http://schemas.microsoft.com/office/powerpoint/2010/main" val="1524442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699247" y="2248347"/>
            <a:ext cx="8328449" cy="3877815"/>
          </a:xfrm>
        </p:spPr>
        <p:txBody>
          <a:bodyPr>
            <a:normAutofit fontScale="92500"/>
          </a:bodyPr>
          <a:lstStyle/>
          <a:p>
            <a:r>
              <a:rPr lang="nl-NL" dirty="0" smtClean="0"/>
              <a:t>Fietspaden van lange afstand die steden en (economische/handels-/educatieve) knooppunten verbinden</a:t>
            </a:r>
          </a:p>
          <a:p>
            <a:r>
              <a:rPr lang="nl-NL" dirty="0" smtClean="0"/>
              <a:t>Deels gebaseerd op BFF, deels op voormalig LAF-netwerk</a:t>
            </a:r>
          </a:p>
          <a:p>
            <a:pPr lvl="3"/>
            <a:r>
              <a:rPr lang="nl-NL" dirty="0" smtClean="0"/>
              <a:t>Spoorwegen</a:t>
            </a:r>
          </a:p>
          <a:p>
            <a:pPr lvl="3"/>
            <a:r>
              <a:rPr lang="nl-NL" dirty="0" smtClean="0"/>
              <a:t>Oude spoorwegen</a:t>
            </a:r>
          </a:p>
          <a:p>
            <a:pPr lvl="3"/>
            <a:r>
              <a:rPr lang="nl-NL" dirty="0" smtClean="0"/>
              <a:t>Waterwegen</a:t>
            </a:r>
          </a:p>
          <a:p>
            <a:r>
              <a:rPr lang="nl-NL" dirty="0" smtClean="0"/>
              <a:t>Gekenmerkt door:</a:t>
            </a:r>
          </a:p>
          <a:p>
            <a:pPr lvl="3"/>
            <a:r>
              <a:rPr lang="nl-NL" dirty="0" err="1" smtClean="0"/>
              <a:t>Éénvormigheid</a:t>
            </a:r>
            <a:endParaRPr lang="nl-NL" dirty="0" smtClean="0"/>
          </a:p>
          <a:p>
            <a:pPr lvl="3"/>
            <a:r>
              <a:rPr lang="nl-NL" dirty="0" smtClean="0"/>
              <a:t>Kwalitatieve aanleg</a:t>
            </a:r>
          </a:p>
          <a:p>
            <a:pPr lvl="3"/>
            <a:r>
              <a:rPr lang="nl-NL" dirty="0" smtClean="0"/>
              <a:t>Zo min mogelijk (gevaarlijke) kruisingen</a:t>
            </a:r>
          </a:p>
          <a:p>
            <a:endParaRPr lang="nl-NL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Wat zijn fietssnelwegen?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600593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-125734" y="570156"/>
            <a:ext cx="9694086" cy="1054250"/>
          </a:xfrm>
        </p:spPr>
        <p:txBody>
          <a:bodyPr/>
          <a:lstStyle/>
          <a:p>
            <a:r>
              <a:rPr lang="nl-NL" sz="4400" dirty="0" smtClean="0"/>
              <a:t>Spoorlijn 54</a:t>
            </a:r>
            <a:endParaRPr lang="nl-NL" sz="4400" dirty="0"/>
          </a:p>
        </p:txBody>
      </p:sp>
      <p:pic>
        <p:nvPicPr>
          <p:cNvPr id="4" name="Picture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5455"/>
            <a:ext cx="4606636" cy="4202546"/>
          </a:xfrm>
          <a:prstGeom prst="rect">
            <a:avLst/>
          </a:prstGeom>
        </p:spPr>
      </p:pic>
      <p:pic>
        <p:nvPicPr>
          <p:cNvPr id="5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21728" y="1624405"/>
            <a:ext cx="5022272" cy="297068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jdelijke aanduiding voor inhoud 1"/>
          <p:cNvSpPr txBox="1">
            <a:spLocks/>
          </p:cNvSpPr>
          <p:nvPr/>
        </p:nvSpPr>
        <p:spPr>
          <a:xfrm>
            <a:off x="0" y="1918763"/>
            <a:ext cx="9143999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576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7724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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0876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4884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892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dirty="0" smtClean="0"/>
              <a:t>Doorsteek </a:t>
            </a:r>
          </a:p>
          <a:p>
            <a:pPr marL="0" indent="0">
              <a:buNone/>
            </a:pPr>
            <a:r>
              <a:rPr lang="nl-NL" sz="2000" dirty="0" smtClean="0"/>
              <a:t>Spoorweglaan – Verbindingsstraat</a:t>
            </a:r>
          </a:p>
          <a:p>
            <a:endParaRPr lang="nl-NL" dirty="0" smtClean="0"/>
          </a:p>
          <a:p>
            <a:endParaRPr lang="nl-NL" dirty="0" smtClean="0"/>
          </a:p>
        </p:txBody>
      </p:sp>
      <p:cxnSp>
        <p:nvCxnSpPr>
          <p:cNvPr id="6" name="Rechte verbindingslijn met pijl 5"/>
          <p:cNvCxnSpPr>
            <a:stCxn id="5" idx="1"/>
          </p:cNvCxnSpPr>
          <p:nvPr/>
        </p:nvCxnSpPr>
        <p:spPr>
          <a:xfrm flipH="1">
            <a:off x="2747818" y="3109748"/>
            <a:ext cx="1373910" cy="919616"/>
          </a:xfrm>
          <a:prstGeom prst="straightConnector1">
            <a:avLst/>
          </a:prstGeom>
          <a:ln w="38100" cmpd="sng">
            <a:solidFill>
              <a:srgbClr val="87362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4995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-125734" y="570156"/>
            <a:ext cx="9694086" cy="1054250"/>
          </a:xfrm>
        </p:spPr>
        <p:txBody>
          <a:bodyPr/>
          <a:lstStyle/>
          <a:p>
            <a:r>
              <a:rPr lang="nl-NL" sz="4400" dirty="0" smtClean="0"/>
              <a:t>Spoorlijn 54</a:t>
            </a:r>
            <a:endParaRPr lang="nl-NL" sz="4400" dirty="0"/>
          </a:p>
        </p:txBody>
      </p:sp>
      <p:pic>
        <p:nvPicPr>
          <p:cNvPr id="4" name="Picture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53" y="2753889"/>
            <a:ext cx="4244080" cy="4104111"/>
          </a:xfrm>
          <a:prstGeom prst="rect">
            <a:avLst/>
          </a:prstGeom>
        </p:spPr>
      </p:pic>
      <p:pic>
        <p:nvPicPr>
          <p:cNvPr id="5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916" y="2845762"/>
            <a:ext cx="2171836" cy="3280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jdelijke aanduiding voor inhoud 1"/>
          <p:cNvSpPr txBox="1">
            <a:spLocks/>
          </p:cNvSpPr>
          <p:nvPr/>
        </p:nvSpPr>
        <p:spPr>
          <a:xfrm>
            <a:off x="0" y="2218155"/>
            <a:ext cx="9143999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576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7724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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0876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4884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892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dirty="0" smtClean="0"/>
              <a:t>Combinatie Fietspad/Landbouwweg tussen Verbindingsstraat en Beekstraat</a:t>
            </a:r>
          </a:p>
          <a:p>
            <a:endParaRPr lang="nl-NL" dirty="0" smtClean="0"/>
          </a:p>
          <a:p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72067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l-NL" dirty="0" smtClean="0"/>
          </a:p>
          <a:p>
            <a:endParaRPr lang="nl-NL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-125734" y="570156"/>
            <a:ext cx="9694086" cy="1054250"/>
          </a:xfrm>
        </p:spPr>
        <p:txBody>
          <a:bodyPr/>
          <a:lstStyle/>
          <a:p>
            <a:r>
              <a:rPr lang="nl-NL" sz="4400" dirty="0" smtClean="0"/>
              <a:t>Spoorlijn 54</a:t>
            </a:r>
            <a:endParaRPr lang="nl-NL" sz="4400" dirty="0"/>
          </a:p>
        </p:txBody>
      </p:sp>
      <p:pic>
        <p:nvPicPr>
          <p:cNvPr id="6" name="Picture 3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28" y="2423990"/>
            <a:ext cx="4491659" cy="4170048"/>
          </a:xfrm>
          <a:prstGeom prst="rect">
            <a:avLst/>
          </a:prstGeom>
        </p:spPr>
      </p:pic>
      <p:pic>
        <p:nvPicPr>
          <p:cNvPr id="4" name="Afbeelding 3" descr="Schermafbeelding 2016-09-25 om 12.16.4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155" y="4546988"/>
            <a:ext cx="4865845" cy="2311012"/>
          </a:xfrm>
          <a:prstGeom prst="rect">
            <a:avLst/>
          </a:prstGeom>
        </p:spPr>
      </p:pic>
      <p:pic>
        <p:nvPicPr>
          <p:cNvPr id="5" name="Afbeelding 4" descr="Schermafbeelding 2016-09-25 om 12.38.3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155" y="1946857"/>
            <a:ext cx="4865845" cy="2773792"/>
          </a:xfrm>
          <a:prstGeom prst="rect">
            <a:avLst/>
          </a:prstGeom>
        </p:spPr>
      </p:pic>
      <p:cxnSp>
        <p:nvCxnSpPr>
          <p:cNvPr id="10" name="Rechte verbindingslijn met pijl 9"/>
          <p:cNvCxnSpPr>
            <a:stCxn id="5" idx="1"/>
          </p:cNvCxnSpPr>
          <p:nvPr/>
        </p:nvCxnSpPr>
        <p:spPr>
          <a:xfrm flipH="1">
            <a:off x="3744670" y="3333753"/>
            <a:ext cx="533485" cy="2663314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met pijl 11"/>
          <p:cNvCxnSpPr>
            <a:stCxn id="4" idx="1"/>
          </p:cNvCxnSpPr>
          <p:nvPr/>
        </p:nvCxnSpPr>
        <p:spPr>
          <a:xfrm flipH="1">
            <a:off x="3875603" y="5702494"/>
            <a:ext cx="402552" cy="423668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5761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Keuze tussen:</a:t>
            </a:r>
            <a:endParaRPr lang="nl-NL" dirty="0" smtClean="0"/>
          </a:p>
          <a:p>
            <a:pPr lvl="1"/>
            <a:r>
              <a:rPr lang="nl-NL" dirty="0" smtClean="0"/>
              <a:t>Beekstraat – Doornstraat en 2x oversteek over spoorweg</a:t>
            </a:r>
          </a:p>
          <a:p>
            <a:pPr lvl="1"/>
            <a:r>
              <a:rPr lang="nl-NL" dirty="0" smtClean="0"/>
              <a:t>Fietspad langs spoorlijn met oprit voor bewoners.</a:t>
            </a:r>
            <a:endParaRPr lang="nl-NL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-125734" y="570156"/>
            <a:ext cx="9694086" cy="1054250"/>
          </a:xfrm>
        </p:spPr>
        <p:txBody>
          <a:bodyPr/>
          <a:lstStyle/>
          <a:p>
            <a:r>
              <a:rPr lang="nl-NL" sz="4400" dirty="0" smtClean="0"/>
              <a:t>Spoorlijn 54</a:t>
            </a:r>
            <a:endParaRPr lang="nl-NL" sz="4400" dirty="0"/>
          </a:p>
        </p:txBody>
      </p:sp>
    </p:spTree>
    <p:extLst>
      <p:ext uri="{BB962C8B-B14F-4D97-AF65-F5344CB8AC3E}">
        <p14:creationId xmlns:p14="http://schemas.microsoft.com/office/powerpoint/2010/main" val="1675852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l-NL" dirty="0" smtClean="0"/>
          </a:p>
          <a:p>
            <a:endParaRPr lang="nl-NL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-125734" y="570156"/>
            <a:ext cx="9694086" cy="1054250"/>
          </a:xfrm>
        </p:spPr>
        <p:txBody>
          <a:bodyPr/>
          <a:lstStyle/>
          <a:p>
            <a:r>
              <a:rPr lang="nl-NL" sz="4400" dirty="0" smtClean="0"/>
              <a:t>Spoorlijn 54</a:t>
            </a:r>
            <a:endParaRPr lang="nl-NL" sz="4400" dirty="0"/>
          </a:p>
        </p:txBody>
      </p:sp>
      <p:pic>
        <p:nvPicPr>
          <p:cNvPr id="6" name="Picture 3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5327" y="2423990"/>
            <a:ext cx="4455916" cy="417004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589" y="4087091"/>
            <a:ext cx="5193412" cy="2770909"/>
          </a:xfrm>
          <a:prstGeom prst="rect">
            <a:avLst/>
          </a:prstGeom>
        </p:spPr>
      </p:pic>
      <p:pic>
        <p:nvPicPr>
          <p:cNvPr id="7" name="Afbeelding 6" descr="Schermafbeelding 2016-09-25 om 12.49.2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145" y="1743364"/>
            <a:ext cx="5209855" cy="2545917"/>
          </a:xfrm>
          <a:prstGeom prst="rect">
            <a:avLst/>
          </a:prstGeom>
        </p:spPr>
      </p:pic>
      <p:cxnSp>
        <p:nvCxnSpPr>
          <p:cNvPr id="9" name="Rechte verbindingslijn met pijl 8"/>
          <p:cNvCxnSpPr>
            <a:stCxn id="4" idx="1"/>
          </p:cNvCxnSpPr>
          <p:nvPr/>
        </p:nvCxnSpPr>
        <p:spPr>
          <a:xfrm flipH="1" flipV="1">
            <a:off x="3232727" y="5010727"/>
            <a:ext cx="717862" cy="461819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met pijl 10"/>
          <p:cNvCxnSpPr>
            <a:stCxn id="7" idx="1"/>
          </p:cNvCxnSpPr>
          <p:nvPr/>
        </p:nvCxnSpPr>
        <p:spPr>
          <a:xfrm flipH="1">
            <a:off x="2736273" y="3016323"/>
            <a:ext cx="1197872" cy="158677"/>
          </a:xfrm>
          <a:prstGeom prst="straightConnector1">
            <a:avLst/>
          </a:prstGeom>
          <a:ln w="38100" cmpd="sng">
            <a:solidFill>
              <a:srgbClr val="87362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4769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Keuze tussen:</a:t>
            </a:r>
            <a:endParaRPr lang="nl-NL" dirty="0" smtClean="0"/>
          </a:p>
          <a:p>
            <a:pPr lvl="1"/>
            <a:r>
              <a:rPr lang="nl-NL" dirty="0" smtClean="0"/>
              <a:t>Kort stuk Doornstraat en langs  huidige private weg</a:t>
            </a:r>
          </a:p>
          <a:p>
            <a:pPr lvl="1"/>
            <a:r>
              <a:rPr lang="nl-NL" dirty="0" smtClean="0"/>
              <a:t>Langer stuk Doornstraat en dan openbare wegel richting Schoenstraat </a:t>
            </a:r>
            <a:endParaRPr lang="nl-NL" dirty="0" smtClean="0"/>
          </a:p>
          <a:p>
            <a:endParaRPr lang="nl-NL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-125734" y="570156"/>
            <a:ext cx="9694086" cy="1054250"/>
          </a:xfrm>
        </p:spPr>
        <p:txBody>
          <a:bodyPr/>
          <a:lstStyle/>
          <a:p>
            <a:r>
              <a:rPr lang="nl-NL" sz="4400" dirty="0" smtClean="0"/>
              <a:t>Spoorlijn 54</a:t>
            </a:r>
            <a:endParaRPr lang="nl-NL" sz="4400" dirty="0"/>
          </a:p>
        </p:txBody>
      </p:sp>
    </p:spTree>
    <p:extLst>
      <p:ext uri="{BB962C8B-B14F-4D97-AF65-F5344CB8AC3E}">
        <p14:creationId xmlns:p14="http://schemas.microsoft.com/office/powerpoint/2010/main" val="2012698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l-NL" dirty="0" smtClean="0"/>
          </a:p>
          <a:p>
            <a:endParaRPr lang="nl-NL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-125734" y="570156"/>
            <a:ext cx="9694086" cy="1054250"/>
          </a:xfrm>
        </p:spPr>
        <p:txBody>
          <a:bodyPr/>
          <a:lstStyle/>
          <a:p>
            <a:r>
              <a:rPr lang="nl-NL" sz="4400" dirty="0" smtClean="0"/>
              <a:t>Spoorlijn 54</a:t>
            </a:r>
            <a:endParaRPr lang="nl-NL" sz="4400" dirty="0"/>
          </a:p>
        </p:txBody>
      </p:sp>
      <p:pic>
        <p:nvPicPr>
          <p:cNvPr id="7" name="Picture 4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306" y="0"/>
            <a:ext cx="8816669" cy="68595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5807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l-NL" dirty="0" smtClean="0"/>
          </a:p>
          <a:p>
            <a:endParaRPr lang="nl-NL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-125734" y="570156"/>
            <a:ext cx="9694086" cy="1054250"/>
          </a:xfrm>
        </p:spPr>
        <p:txBody>
          <a:bodyPr/>
          <a:lstStyle/>
          <a:p>
            <a:r>
              <a:rPr lang="nl-NL" sz="4400" dirty="0" smtClean="0"/>
              <a:t>Spoorlijn 54</a:t>
            </a:r>
            <a:endParaRPr lang="nl-NL" sz="4400" dirty="0"/>
          </a:p>
        </p:txBody>
      </p:sp>
      <p:pic>
        <p:nvPicPr>
          <p:cNvPr id="7" name="Picture 4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306" y="2248347"/>
            <a:ext cx="8816669" cy="38726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9080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l-NL" dirty="0" smtClean="0"/>
          </a:p>
          <a:p>
            <a:endParaRPr lang="nl-NL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-125734" y="570156"/>
            <a:ext cx="9694086" cy="1054250"/>
          </a:xfrm>
        </p:spPr>
        <p:txBody>
          <a:bodyPr/>
          <a:lstStyle/>
          <a:p>
            <a:r>
              <a:rPr lang="nl-NL" sz="4400" dirty="0" smtClean="0"/>
              <a:t>Spoorlijn 54</a:t>
            </a:r>
            <a:endParaRPr lang="nl-NL" sz="4400" dirty="0"/>
          </a:p>
        </p:txBody>
      </p:sp>
      <p:pic>
        <p:nvPicPr>
          <p:cNvPr id="7" name="Picture 4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3674" y="2210752"/>
            <a:ext cx="6259935" cy="46472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9790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l-NL" dirty="0" smtClean="0"/>
          </a:p>
          <a:p>
            <a:endParaRPr lang="nl-NL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-125734" y="570156"/>
            <a:ext cx="9694086" cy="1054250"/>
          </a:xfrm>
        </p:spPr>
        <p:txBody>
          <a:bodyPr/>
          <a:lstStyle/>
          <a:p>
            <a:r>
              <a:rPr lang="nl-NL" sz="4400" dirty="0" smtClean="0"/>
              <a:t>Spoorlijn 54</a:t>
            </a:r>
            <a:endParaRPr lang="nl-NL" sz="4400" dirty="0"/>
          </a:p>
        </p:txBody>
      </p:sp>
      <p:pic>
        <p:nvPicPr>
          <p:cNvPr id="7" name="Picture 4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3674" y="2223788"/>
            <a:ext cx="6259935" cy="4621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070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Onderwerp wint aan belang (o.a. </a:t>
            </a:r>
            <a:r>
              <a:rPr lang="nl-NL" dirty="0"/>
              <a:t>d</a:t>
            </a:r>
            <a:r>
              <a:rPr lang="nl-NL" dirty="0" smtClean="0"/>
              <a:t>oor opkomst elektrische fiets)</a:t>
            </a:r>
          </a:p>
          <a:p>
            <a:r>
              <a:rPr lang="nl-NL" dirty="0" smtClean="0"/>
              <a:t>Hoog op agenda van Provincie (100% gesubsidieerd)</a:t>
            </a:r>
          </a:p>
          <a:p>
            <a:r>
              <a:rPr lang="nl-NL" dirty="0" smtClean="0"/>
              <a:t>Sint-Niklaas is mee in duurzaam verhaal</a:t>
            </a:r>
          </a:p>
          <a:p>
            <a:pPr lvl="1"/>
            <a:r>
              <a:rPr lang="nl-NL" dirty="0" smtClean="0"/>
              <a:t>Lobbenstadmodel</a:t>
            </a:r>
          </a:p>
          <a:p>
            <a:pPr lvl="1"/>
            <a:r>
              <a:rPr lang="nl-NL" dirty="0" smtClean="0"/>
              <a:t>Mobiliteitsplan+ ‘De Fiets heeft iets’ (kanttekening: fietssnelwegen niet allen opgenomen in dit plan)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dirty="0" smtClean="0"/>
              <a:t>Waarom</a:t>
            </a:r>
            <a:r>
              <a:rPr lang="nl-NL" dirty="0" smtClean="0"/>
              <a:t> </a:t>
            </a:r>
            <a:r>
              <a:rPr lang="nl-NL" sz="4400" dirty="0" smtClean="0"/>
              <a:t>fietssnelwegen?</a:t>
            </a:r>
            <a:endParaRPr lang="nl-NL" sz="4400" dirty="0"/>
          </a:p>
        </p:txBody>
      </p:sp>
    </p:spTree>
    <p:extLst>
      <p:ext uri="{BB962C8B-B14F-4D97-AF65-F5344CB8AC3E}">
        <p14:creationId xmlns:p14="http://schemas.microsoft.com/office/powerpoint/2010/main" val="15712994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l-NL" dirty="0" smtClean="0"/>
          </a:p>
          <a:p>
            <a:endParaRPr lang="nl-NL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-125734" y="570156"/>
            <a:ext cx="9694086" cy="1054250"/>
          </a:xfrm>
        </p:spPr>
        <p:txBody>
          <a:bodyPr/>
          <a:lstStyle/>
          <a:p>
            <a:r>
              <a:rPr lang="nl-NL" sz="4400" dirty="0" smtClean="0"/>
              <a:t>Spoorlijn 54</a:t>
            </a:r>
            <a:endParaRPr lang="nl-NL" sz="4400" dirty="0"/>
          </a:p>
        </p:txBody>
      </p:sp>
      <p:pic>
        <p:nvPicPr>
          <p:cNvPr id="7" name="Picture 4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7330" y="2223788"/>
            <a:ext cx="6192622" cy="4621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224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Parking langs afrit E-17: niet meer verplicht via drukke N16 en door Industrieparken voor én na het werk</a:t>
            </a:r>
          </a:p>
          <a:p>
            <a:r>
              <a:rPr lang="nl-NL" dirty="0" smtClean="0"/>
              <a:t>Laatste kilometer(s) met de fiets (zowel naar Temse als naar Sint-Niklaas)</a:t>
            </a:r>
            <a:endParaRPr lang="nl-NL" dirty="0" smtClean="0"/>
          </a:p>
          <a:p>
            <a:pPr lvl="1"/>
            <a:r>
              <a:rPr lang="nl-NL" dirty="0" smtClean="0"/>
              <a:t>Huurfietsen voorzien (vb. </a:t>
            </a:r>
            <a:r>
              <a:rPr lang="nl-NL" dirty="0" err="1" smtClean="0"/>
              <a:t>Bluebike</a:t>
            </a:r>
            <a:r>
              <a:rPr lang="nl-NL" dirty="0" smtClean="0"/>
              <a:t>)</a:t>
            </a:r>
            <a:endParaRPr lang="nl-NL" dirty="0" smtClean="0"/>
          </a:p>
          <a:p>
            <a:pPr lvl="1"/>
            <a:r>
              <a:rPr lang="nl-NL" dirty="0" smtClean="0"/>
              <a:t>Bedrijven bij project betrekken</a:t>
            </a:r>
          </a:p>
          <a:p>
            <a:pPr lvl="1"/>
            <a:r>
              <a:rPr lang="nl-NL" dirty="0" smtClean="0"/>
              <a:t>Via marketingcampagne werknemers hierbij betrekken</a:t>
            </a:r>
            <a:endParaRPr lang="nl-NL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-125734" y="570156"/>
            <a:ext cx="9694086" cy="1054250"/>
          </a:xfrm>
        </p:spPr>
        <p:txBody>
          <a:bodyPr/>
          <a:lstStyle/>
          <a:p>
            <a:r>
              <a:rPr lang="nl-NL" sz="4400" dirty="0" smtClean="0"/>
              <a:t>Spoorlijn 54</a:t>
            </a:r>
            <a:endParaRPr lang="nl-NL" sz="4400" dirty="0"/>
          </a:p>
        </p:txBody>
      </p:sp>
    </p:spTree>
    <p:extLst>
      <p:ext uri="{BB962C8B-B14F-4D97-AF65-F5344CB8AC3E}">
        <p14:creationId xmlns:p14="http://schemas.microsoft.com/office/powerpoint/2010/main" val="174639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Conclusie</a:t>
            </a:r>
          </a:p>
          <a:p>
            <a:pPr lvl="1"/>
            <a:r>
              <a:rPr lang="nl-NL" dirty="0" smtClean="0"/>
              <a:t>Snelle en veilige link met Sint-Niklaas</a:t>
            </a:r>
          </a:p>
          <a:p>
            <a:pPr lvl="1"/>
            <a:r>
              <a:rPr lang="nl-NL" dirty="0" smtClean="0"/>
              <a:t>Enorm potentieel voor woon-werkverkeer</a:t>
            </a:r>
          </a:p>
          <a:p>
            <a:pPr lvl="1"/>
            <a:r>
              <a:rPr lang="nl-NL" dirty="0" smtClean="0"/>
              <a:t>Integratie met Oostelijke tangent (Park &amp; Bike!)</a:t>
            </a:r>
          </a:p>
          <a:p>
            <a:endParaRPr lang="nl-NL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-125734" y="570156"/>
            <a:ext cx="9694086" cy="1054250"/>
          </a:xfrm>
        </p:spPr>
        <p:txBody>
          <a:bodyPr/>
          <a:lstStyle/>
          <a:p>
            <a:r>
              <a:rPr lang="nl-NL" sz="4400" dirty="0" smtClean="0"/>
              <a:t>Spoorlijn 54</a:t>
            </a:r>
            <a:endParaRPr lang="nl-NL" sz="4400" dirty="0"/>
          </a:p>
        </p:txBody>
      </p:sp>
    </p:spTree>
    <p:extLst>
      <p:ext uri="{BB962C8B-B14F-4D97-AF65-F5344CB8AC3E}">
        <p14:creationId xmlns:p14="http://schemas.microsoft.com/office/powerpoint/2010/main" val="1652749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-125734" y="43031"/>
            <a:ext cx="9694086" cy="1054250"/>
          </a:xfrm>
        </p:spPr>
        <p:txBody>
          <a:bodyPr/>
          <a:lstStyle/>
          <a:p>
            <a:r>
              <a:rPr lang="nl-NL" sz="4400" dirty="0" smtClean="0"/>
              <a:t>Molenbeek</a:t>
            </a:r>
            <a:endParaRPr lang="nl-NL" sz="4400" dirty="0"/>
          </a:p>
        </p:txBody>
      </p:sp>
      <p:pic>
        <p:nvPicPr>
          <p:cNvPr id="8" name="Picture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070" y="1097281"/>
            <a:ext cx="8872050" cy="57607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64651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-125734" y="570156"/>
            <a:ext cx="9694086" cy="1054250"/>
          </a:xfrm>
        </p:spPr>
        <p:txBody>
          <a:bodyPr/>
          <a:lstStyle/>
          <a:p>
            <a:r>
              <a:rPr lang="nl-NL" sz="4400" dirty="0" smtClean="0"/>
              <a:t>Molenbeek</a:t>
            </a:r>
            <a:endParaRPr lang="nl-NL" sz="4400" dirty="0"/>
          </a:p>
        </p:txBody>
      </p:sp>
      <p:pic>
        <p:nvPicPr>
          <p:cNvPr id="5" name="Picture 4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144" y="2248347"/>
            <a:ext cx="3401036" cy="42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230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-125734" y="570156"/>
            <a:ext cx="9694086" cy="1054250"/>
          </a:xfrm>
        </p:spPr>
        <p:txBody>
          <a:bodyPr/>
          <a:lstStyle/>
          <a:p>
            <a:r>
              <a:rPr lang="nl-NL" sz="4400" dirty="0" smtClean="0"/>
              <a:t>Molenbeek</a:t>
            </a:r>
            <a:endParaRPr lang="nl-NL" sz="4400" dirty="0"/>
          </a:p>
        </p:txBody>
      </p:sp>
      <p:pic>
        <p:nvPicPr>
          <p:cNvPr id="4" name="Picture 5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2068"/>
            <a:ext cx="6021065" cy="3760016"/>
          </a:xfrm>
          <a:prstGeom prst="rect">
            <a:avLst/>
          </a:prstGeom>
        </p:spPr>
      </p:pic>
      <p:pic>
        <p:nvPicPr>
          <p:cNvPr id="6" name="Picture 4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410" y="1858010"/>
            <a:ext cx="3551590" cy="2663423"/>
          </a:xfrm>
          <a:prstGeom prst="rect">
            <a:avLst/>
          </a:prstGeom>
        </p:spPr>
      </p:pic>
      <p:pic>
        <p:nvPicPr>
          <p:cNvPr id="7" name="Picture 4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410" y="4194576"/>
            <a:ext cx="3551590" cy="266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1564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-550086" y="570156"/>
            <a:ext cx="9694086" cy="1054250"/>
          </a:xfrm>
        </p:spPr>
        <p:txBody>
          <a:bodyPr/>
          <a:lstStyle/>
          <a:p>
            <a:r>
              <a:rPr lang="nl-NL" sz="4400" dirty="0" smtClean="0"/>
              <a:t>Molenbeek</a:t>
            </a:r>
            <a:endParaRPr lang="nl-NL" sz="4400" dirty="0"/>
          </a:p>
        </p:txBody>
      </p:sp>
      <p:pic>
        <p:nvPicPr>
          <p:cNvPr id="8" name="Picture 5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5" y="2160517"/>
            <a:ext cx="8982351" cy="469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5143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-550086" y="570156"/>
            <a:ext cx="9694086" cy="1054250"/>
          </a:xfrm>
        </p:spPr>
        <p:txBody>
          <a:bodyPr/>
          <a:lstStyle/>
          <a:p>
            <a:r>
              <a:rPr lang="nl-NL" sz="4400" dirty="0" smtClean="0"/>
              <a:t>Inzoomen op Gentstraat</a:t>
            </a:r>
            <a:endParaRPr lang="nl-NL" sz="4400" dirty="0"/>
          </a:p>
        </p:txBody>
      </p:sp>
      <p:pic>
        <p:nvPicPr>
          <p:cNvPr id="8" name="Picture 5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68003"/>
            <a:ext cx="6533533" cy="3989997"/>
          </a:xfrm>
          <a:prstGeom prst="rect">
            <a:avLst/>
          </a:prstGeom>
        </p:spPr>
      </p:pic>
      <p:cxnSp>
        <p:nvCxnSpPr>
          <p:cNvPr id="7" name="Rechte verbindingslijn met pijl 6"/>
          <p:cNvCxnSpPr/>
          <p:nvPr/>
        </p:nvCxnSpPr>
        <p:spPr>
          <a:xfrm flipH="1">
            <a:off x="2029454" y="2658499"/>
            <a:ext cx="1931961" cy="1858943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Afbeelding 8" descr="Schermafbeelding 2016-09-25 om 13.54.3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239" y="1585534"/>
            <a:ext cx="5182585" cy="31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866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-550086" y="570156"/>
            <a:ext cx="9694086" cy="1054250"/>
          </a:xfrm>
        </p:spPr>
        <p:txBody>
          <a:bodyPr/>
          <a:lstStyle/>
          <a:p>
            <a:r>
              <a:rPr lang="nl-NL" sz="4400" dirty="0" smtClean="0"/>
              <a:t>Molenbeek</a:t>
            </a:r>
            <a:endParaRPr lang="nl-NL" sz="4400" dirty="0"/>
          </a:p>
        </p:txBody>
      </p:sp>
      <p:pic>
        <p:nvPicPr>
          <p:cNvPr id="8" name="Picture 5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68003"/>
            <a:ext cx="6533533" cy="3989997"/>
          </a:xfrm>
          <a:prstGeom prst="rect">
            <a:avLst/>
          </a:prstGeom>
        </p:spPr>
      </p:pic>
      <p:cxnSp>
        <p:nvCxnSpPr>
          <p:cNvPr id="7" name="Rechte verbindingslijn met pijl 6"/>
          <p:cNvCxnSpPr/>
          <p:nvPr/>
        </p:nvCxnSpPr>
        <p:spPr>
          <a:xfrm flipH="1">
            <a:off x="4779037" y="2868003"/>
            <a:ext cx="427328" cy="236961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365" y="1624406"/>
            <a:ext cx="3937635" cy="2838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46979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-550086" y="570156"/>
            <a:ext cx="9694086" cy="1054250"/>
          </a:xfrm>
        </p:spPr>
        <p:txBody>
          <a:bodyPr/>
          <a:lstStyle/>
          <a:p>
            <a:r>
              <a:rPr lang="nl-NL" sz="4400" dirty="0" smtClean="0"/>
              <a:t>Molenbeek</a:t>
            </a:r>
            <a:endParaRPr lang="nl-NL" sz="4400" dirty="0"/>
          </a:p>
        </p:txBody>
      </p:sp>
      <p:pic>
        <p:nvPicPr>
          <p:cNvPr id="2" name="Afbeelding 1" descr="IMG_286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094" y="2364069"/>
            <a:ext cx="5991906" cy="4493930"/>
          </a:xfrm>
          <a:prstGeom prst="rect">
            <a:avLst/>
          </a:prstGeom>
        </p:spPr>
      </p:pic>
      <p:sp>
        <p:nvSpPr>
          <p:cNvPr id="9" name="Tijdelijke aanduiding voor inhoud 1"/>
          <p:cNvSpPr>
            <a:spLocks noGrp="1"/>
          </p:cNvSpPr>
          <p:nvPr>
            <p:ph idx="1"/>
          </p:nvPr>
        </p:nvSpPr>
        <p:spPr>
          <a:xfrm>
            <a:off x="699248" y="2248347"/>
            <a:ext cx="2092046" cy="3877815"/>
          </a:xfrm>
        </p:spPr>
        <p:txBody>
          <a:bodyPr>
            <a:normAutofit fontScale="92500" lnSpcReduction="10000"/>
          </a:bodyPr>
          <a:lstStyle/>
          <a:p>
            <a:pPr marL="365760" lvl="1">
              <a:buFont typeface="Wingdings" pitchFamily="2" charset="2"/>
              <a:buChar char=""/>
            </a:pPr>
            <a:r>
              <a:rPr lang="nl-NL" dirty="0" smtClean="0"/>
              <a:t>Meanders afsnijden voor vlot fietstraject</a:t>
            </a:r>
          </a:p>
          <a:p>
            <a:pPr marL="365760" lvl="1">
              <a:buFont typeface="Wingdings" pitchFamily="2" charset="2"/>
              <a:buChar char=""/>
            </a:pPr>
            <a:r>
              <a:rPr lang="nl-NL" dirty="0" smtClean="0"/>
              <a:t>Ruimte langs beek gebruiken als rustpunt voor zowel fietsers als bewoners in nabije omgeving</a:t>
            </a:r>
            <a:endParaRPr lang="nl-NL" dirty="0"/>
          </a:p>
          <a:p>
            <a:pPr marL="0" lvl="1" indent="0">
              <a:buNone/>
            </a:pP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3307655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F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49" y="4293096"/>
            <a:ext cx="3386074" cy="2253278"/>
          </a:xfrm>
          <a:prstGeom prst="rect">
            <a:avLst/>
          </a:prstGeom>
        </p:spPr>
      </p:pic>
      <p:pic>
        <p:nvPicPr>
          <p:cNvPr id="8" name="Afbeelding 7" descr="F3 infobor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74974"/>
            <a:ext cx="3345898" cy="222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2133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22" y="2146249"/>
            <a:ext cx="7516604" cy="4711751"/>
          </a:xfrm>
          <a:prstGeom prst="rect">
            <a:avLst/>
          </a:prstGeom>
        </p:spPr>
      </p:pic>
      <p:sp>
        <p:nvSpPr>
          <p:cNvPr id="6" name="Titel 2"/>
          <p:cNvSpPr txBox="1">
            <a:spLocks/>
          </p:cNvSpPr>
          <p:nvPr/>
        </p:nvSpPr>
        <p:spPr>
          <a:xfrm>
            <a:off x="-424352" y="570156"/>
            <a:ext cx="9694086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4400" smtClean="0"/>
              <a:t>Hoge Bokstraat-Pijkedreef: 2 opties</a:t>
            </a:r>
            <a:endParaRPr lang="nl-NL" sz="4400" dirty="0"/>
          </a:p>
        </p:txBody>
      </p:sp>
    </p:spTree>
    <p:extLst>
      <p:ext uri="{BB962C8B-B14F-4D97-AF65-F5344CB8AC3E}">
        <p14:creationId xmlns:p14="http://schemas.microsoft.com/office/powerpoint/2010/main" val="4867269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-550086" y="570156"/>
            <a:ext cx="9694086" cy="1054250"/>
          </a:xfrm>
        </p:spPr>
        <p:txBody>
          <a:bodyPr/>
          <a:lstStyle/>
          <a:p>
            <a:r>
              <a:rPr lang="nl-NL" sz="4400" dirty="0" smtClean="0"/>
              <a:t>Molenbeek</a:t>
            </a:r>
            <a:endParaRPr lang="nl-NL" sz="4400" dirty="0"/>
          </a:p>
        </p:txBody>
      </p:sp>
      <p:pic>
        <p:nvPicPr>
          <p:cNvPr id="5" name="Picture 5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938" y="2425778"/>
            <a:ext cx="6257767" cy="3922654"/>
          </a:xfrm>
          <a:prstGeom prst="rect">
            <a:avLst/>
          </a:prstGeom>
        </p:spPr>
      </p:pic>
      <p:pic>
        <p:nvPicPr>
          <p:cNvPr id="6" name="Picture 5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3412"/>
            <a:ext cx="2793644" cy="2210111"/>
          </a:xfrm>
          <a:prstGeom prst="rect">
            <a:avLst/>
          </a:prstGeom>
        </p:spPr>
      </p:pic>
      <p:pic>
        <p:nvPicPr>
          <p:cNvPr id="7" name="Picture 5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3523"/>
            <a:ext cx="2793644" cy="3724859"/>
          </a:xfrm>
          <a:prstGeom prst="rect">
            <a:avLst/>
          </a:prstGeom>
        </p:spPr>
      </p:pic>
      <p:cxnSp>
        <p:nvCxnSpPr>
          <p:cNvPr id="9" name="Rechte verbindingslijn met pijl 8"/>
          <p:cNvCxnSpPr>
            <a:stCxn id="6" idx="3"/>
          </p:cNvCxnSpPr>
          <p:nvPr/>
        </p:nvCxnSpPr>
        <p:spPr>
          <a:xfrm>
            <a:off x="2793644" y="1878468"/>
            <a:ext cx="1028667" cy="2434700"/>
          </a:xfrm>
          <a:prstGeom prst="straightConnector1">
            <a:avLst/>
          </a:prstGeom>
          <a:ln w="38100" cmpd="sng">
            <a:solidFill>
              <a:srgbClr val="87362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met pijl 10"/>
          <p:cNvCxnSpPr>
            <a:stCxn id="7" idx="3"/>
          </p:cNvCxnSpPr>
          <p:nvPr/>
        </p:nvCxnSpPr>
        <p:spPr>
          <a:xfrm flipV="1">
            <a:off x="2793644" y="4464066"/>
            <a:ext cx="1481310" cy="381887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86402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-550086" y="570156"/>
            <a:ext cx="9694086" cy="1054250"/>
          </a:xfrm>
        </p:spPr>
        <p:txBody>
          <a:bodyPr/>
          <a:lstStyle/>
          <a:p>
            <a:r>
              <a:rPr lang="nl-NL" sz="4400" dirty="0" smtClean="0"/>
              <a:t>Molenbeek</a:t>
            </a:r>
            <a:endParaRPr lang="nl-NL" sz="4400" dirty="0"/>
          </a:p>
        </p:txBody>
      </p:sp>
      <p:pic>
        <p:nvPicPr>
          <p:cNvPr id="5" name="Picture 5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3876"/>
            <a:ext cx="6257767" cy="3922654"/>
          </a:xfrm>
          <a:prstGeom prst="rect">
            <a:avLst/>
          </a:prstGeom>
        </p:spPr>
      </p:pic>
      <p:pic>
        <p:nvPicPr>
          <p:cNvPr id="8" name="Picture 5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825" y="2367630"/>
            <a:ext cx="2924175" cy="3898900"/>
          </a:xfrm>
          <a:prstGeom prst="rect">
            <a:avLst/>
          </a:prstGeom>
        </p:spPr>
      </p:pic>
      <p:cxnSp>
        <p:nvCxnSpPr>
          <p:cNvPr id="7" name="Rechte verbindingslijn met pijl 6"/>
          <p:cNvCxnSpPr/>
          <p:nvPr/>
        </p:nvCxnSpPr>
        <p:spPr>
          <a:xfrm flipH="1">
            <a:off x="2998355" y="4415878"/>
            <a:ext cx="3221470" cy="824924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65192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-550086" y="570156"/>
            <a:ext cx="9694086" cy="1054250"/>
          </a:xfrm>
        </p:spPr>
        <p:txBody>
          <a:bodyPr/>
          <a:lstStyle/>
          <a:p>
            <a:r>
              <a:rPr lang="nl-NL" sz="4400" dirty="0" smtClean="0"/>
              <a:t>Molenbeek</a:t>
            </a:r>
            <a:endParaRPr lang="nl-NL" sz="4400" dirty="0"/>
          </a:p>
        </p:txBody>
      </p:sp>
      <p:pic>
        <p:nvPicPr>
          <p:cNvPr id="5" name="Picture 5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3876"/>
            <a:ext cx="6257767" cy="3922654"/>
          </a:xfrm>
          <a:prstGeom prst="rect">
            <a:avLst/>
          </a:prstGeom>
        </p:spPr>
      </p:pic>
      <p:pic>
        <p:nvPicPr>
          <p:cNvPr id="8" name="Picture 5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397" y="2640716"/>
            <a:ext cx="3888545" cy="3055684"/>
          </a:xfrm>
          <a:prstGeom prst="rect">
            <a:avLst/>
          </a:prstGeom>
        </p:spPr>
      </p:pic>
      <p:cxnSp>
        <p:nvCxnSpPr>
          <p:cNvPr id="7" name="Rechte verbindingslijn met pijl 6"/>
          <p:cNvCxnSpPr>
            <a:stCxn id="8" idx="1"/>
          </p:cNvCxnSpPr>
          <p:nvPr/>
        </p:nvCxnSpPr>
        <p:spPr>
          <a:xfrm flipH="1" flipV="1">
            <a:off x="2168733" y="3979058"/>
            <a:ext cx="3124664" cy="18950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91093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Conclusie</a:t>
            </a:r>
          </a:p>
          <a:p>
            <a:pPr lvl="1"/>
            <a:r>
              <a:rPr lang="nl-NL" dirty="0" smtClean="0"/>
              <a:t>Veilige verbinding tussen </a:t>
            </a:r>
            <a:r>
              <a:rPr lang="nl-NL" dirty="0" err="1" smtClean="0"/>
              <a:t>Stekene</a:t>
            </a:r>
            <a:r>
              <a:rPr lang="nl-NL" dirty="0" smtClean="0"/>
              <a:t> en Sint-Niklaas, weinig oversteken</a:t>
            </a:r>
          </a:p>
          <a:p>
            <a:pPr lvl="1"/>
            <a:r>
              <a:rPr lang="nl-NL" dirty="0" smtClean="0"/>
              <a:t>Ontwerp en aanleg moeten inspelen op/gebruik maken van natuurlijke omgeving</a:t>
            </a:r>
          </a:p>
          <a:p>
            <a:pPr lvl="1"/>
            <a:r>
              <a:rPr lang="nl-NL" dirty="0" smtClean="0"/>
              <a:t>Veilige oversteken worden zeer belangrijk (vooral Hoge Bokstraat)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-125734" y="570156"/>
            <a:ext cx="9694086" cy="1054250"/>
          </a:xfrm>
        </p:spPr>
        <p:txBody>
          <a:bodyPr/>
          <a:lstStyle/>
          <a:p>
            <a:r>
              <a:rPr lang="nl-NL" sz="4400" dirty="0" smtClean="0"/>
              <a:t>Molenbeek</a:t>
            </a:r>
            <a:endParaRPr lang="nl-NL" sz="4400" dirty="0"/>
          </a:p>
        </p:txBody>
      </p:sp>
    </p:spTree>
    <p:extLst>
      <p:ext uri="{BB962C8B-B14F-4D97-AF65-F5344CB8AC3E}">
        <p14:creationId xmlns:p14="http://schemas.microsoft.com/office/powerpoint/2010/main" val="42886197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699247" y="1946551"/>
            <a:ext cx="8341023" cy="4609653"/>
          </a:xfrm>
        </p:spPr>
        <p:txBody>
          <a:bodyPr>
            <a:normAutofit fontScale="92500" lnSpcReduction="10000"/>
          </a:bodyPr>
          <a:lstStyle/>
          <a:p>
            <a:r>
              <a:rPr lang="nl-NL" dirty="0" smtClean="0"/>
              <a:t>Oude Spoorlijn 56</a:t>
            </a:r>
          </a:p>
          <a:p>
            <a:pPr lvl="1"/>
            <a:r>
              <a:rPr lang="nl-NL" dirty="0" smtClean="0"/>
              <a:t>Snelle en veilige link tussen </a:t>
            </a:r>
            <a:r>
              <a:rPr lang="nl-NL" dirty="0" err="1" smtClean="0"/>
              <a:t>Durme</a:t>
            </a:r>
            <a:r>
              <a:rPr lang="nl-NL" dirty="0" smtClean="0"/>
              <a:t> - Heide - Sint-Niklaas</a:t>
            </a:r>
          </a:p>
          <a:p>
            <a:pPr lvl="1"/>
            <a:r>
              <a:rPr lang="nl-NL" dirty="0" smtClean="0"/>
              <a:t>Doelgroep: voornamelijk woon-school en recreatief verkeer</a:t>
            </a:r>
          </a:p>
          <a:p>
            <a:pPr lvl="1"/>
            <a:r>
              <a:rPr lang="nl-NL" dirty="0" smtClean="0"/>
              <a:t>Uniek project: brug wordt ecoduct!</a:t>
            </a:r>
          </a:p>
          <a:p>
            <a:r>
              <a:rPr lang="nl-NL" dirty="0" smtClean="0"/>
              <a:t>Spoorlijn 54</a:t>
            </a:r>
          </a:p>
          <a:p>
            <a:pPr lvl="1"/>
            <a:r>
              <a:rPr lang="nl-NL" dirty="0" smtClean="0"/>
              <a:t>Snelle en veilige link tussen stations Sint-Niklaas en Temse</a:t>
            </a:r>
          </a:p>
          <a:p>
            <a:pPr lvl="1"/>
            <a:r>
              <a:rPr lang="nl-NL" dirty="0" smtClean="0"/>
              <a:t>Doelgroep: voornamelijk woon-werk (en woon-school verkeer)</a:t>
            </a:r>
          </a:p>
          <a:p>
            <a:pPr lvl="1"/>
            <a:r>
              <a:rPr lang="nl-NL" dirty="0" smtClean="0"/>
              <a:t>Potentie van nabijheid industrieparken (Park &amp; Bike E17!)</a:t>
            </a:r>
          </a:p>
          <a:p>
            <a:r>
              <a:rPr lang="nl-NL" dirty="0" smtClean="0"/>
              <a:t>Molenbeek</a:t>
            </a:r>
          </a:p>
          <a:p>
            <a:pPr lvl="1"/>
            <a:r>
              <a:rPr lang="nl-NL" dirty="0" smtClean="0"/>
              <a:t>Snelle en veilige link tussen </a:t>
            </a:r>
            <a:r>
              <a:rPr lang="nl-NL" dirty="0" err="1" smtClean="0"/>
              <a:t>Stekene</a:t>
            </a:r>
            <a:r>
              <a:rPr lang="nl-NL" dirty="0"/>
              <a:t> </a:t>
            </a:r>
            <a:r>
              <a:rPr lang="nl-NL" dirty="0" smtClean="0"/>
              <a:t>en Sint-Niklaas </a:t>
            </a:r>
          </a:p>
          <a:p>
            <a:pPr lvl="1"/>
            <a:r>
              <a:rPr lang="nl-NL" dirty="0" smtClean="0"/>
              <a:t>Doelgroep: voornamelijk woon-school en recreatief verkeer</a:t>
            </a:r>
          </a:p>
          <a:p>
            <a:pPr lvl="1"/>
            <a:r>
              <a:rPr lang="nl-NL" dirty="0"/>
              <a:t>Belangrijk om door te trekken naar </a:t>
            </a:r>
            <a:r>
              <a:rPr lang="nl-NL" dirty="0" err="1" smtClean="0"/>
              <a:t>Pijkedreef</a:t>
            </a:r>
            <a:endParaRPr lang="nl-NL" dirty="0" smtClean="0"/>
          </a:p>
          <a:p>
            <a:pPr lvl="1"/>
            <a:r>
              <a:rPr lang="nl-NL" dirty="0" smtClean="0"/>
              <a:t>Oversteek Hoge Bokstraat belangrijk!</a:t>
            </a:r>
          </a:p>
          <a:p>
            <a:pPr lvl="1"/>
            <a:endParaRPr lang="nl-NL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-125734" y="570156"/>
            <a:ext cx="9694086" cy="1054250"/>
          </a:xfrm>
        </p:spPr>
        <p:txBody>
          <a:bodyPr/>
          <a:lstStyle/>
          <a:p>
            <a:r>
              <a:rPr lang="nl-NL" sz="4400" dirty="0" smtClean="0"/>
              <a:t>Conclusie</a:t>
            </a:r>
            <a:endParaRPr lang="nl-NL" sz="4400" dirty="0"/>
          </a:p>
        </p:txBody>
      </p:sp>
    </p:spTree>
    <p:extLst>
      <p:ext uri="{BB962C8B-B14F-4D97-AF65-F5344CB8AC3E}">
        <p14:creationId xmlns:p14="http://schemas.microsoft.com/office/powerpoint/2010/main" val="1464165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6459" y="6679"/>
            <a:ext cx="6965659" cy="68614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5959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6467"/>
            <a:ext cx="9144000" cy="645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671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9806"/>
            <a:ext cx="9144000" cy="648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523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Oude Spoorlijn 56 (Sint-Niklaas – Dendermonde)</a:t>
            </a:r>
          </a:p>
          <a:p>
            <a:r>
              <a:rPr lang="nl-NL" dirty="0" smtClean="0"/>
              <a:t>Spoorlijn 54 (Sint-Niklaas – Mechelen)</a:t>
            </a:r>
          </a:p>
          <a:p>
            <a:r>
              <a:rPr lang="nl-NL" dirty="0" smtClean="0"/>
              <a:t>Molenbeek (Sint-Niklaas – </a:t>
            </a:r>
            <a:r>
              <a:rPr lang="nl-NL" dirty="0" err="1" smtClean="0"/>
              <a:t>Stekene</a:t>
            </a:r>
            <a:r>
              <a:rPr lang="nl-NL" dirty="0" smtClean="0"/>
              <a:t>)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-125734" y="570156"/>
            <a:ext cx="9694086" cy="1054250"/>
          </a:xfrm>
        </p:spPr>
        <p:txBody>
          <a:bodyPr/>
          <a:lstStyle/>
          <a:p>
            <a:r>
              <a:rPr lang="nl-NL" sz="4400" dirty="0" smtClean="0"/>
              <a:t>Fietssnelwegen in het </a:t>
            </a:r>
            <a:r>
              <a:rPr lang="nl-NL" sz="4400" dirty="0" err="1" smtClean="0"/>
              <a:t>Waasland</a:t>
            </a:r>
            <a:endParaRPr lang="nl-NL" sz="4400" dirty="0"/>
          </a:p>
        </p:txBody>
      </p:sp>
    </p:spTree>
    <p:extLst>
      <p:ext uri="{BB962C8B-B14F-4D97-AF65-F5344CB8AC3E}">
        <p14:creationId xmlns:p14="http://schemas.microsoft.com/office/powerpoint/2010/main" val="11068288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Hardcover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Hardcover.thmx</Template>
  <TotalTime>19453</TotalTime>
  <Words>856</Words>
  <Application>Microsoft Macintosh PowerPoint</Application>
  <PresentationFormat>Diavoorstelling (4:3)</PresentationFormat>
  <Paragraphs>154</Paragraphs>
  <Slides>55</Slides>
  <Notes>1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55</vt:i4>
      </vt:variant>
    </vt:vector>
  </HeadingPairs>
  <TitlesOfParts>
    <vt:vector size="56" baseType="lpstr">
      <vt:lpstr>Hardcover</vt:lpstr>
      <vt:lpstr>Fietssnelwegen in en rond Sint-Niklaas</vt:lpstr>
      <vt:lpstr>PowerPoint-presentatie</vt:lpstr>
      <vt:lpstr>Wat zijn fietssnelwegen?</vt:lpstr>
      <vt:lpstr>Waarom fietssnelwegen?</vt:lpstr>
      <vt:lpstr>PowerPoint-presentatie</vt:lpstr>
      <vt:lpstr>PowerPoint-presentatie</vt:lpstr>
      <vt:lpstr>PowerPoint-presentatie</vt:lpstr>
      <vt:lpstr>PowerPoint-presentatie</vt:lpstr>
      <vt:lpstr>Fietssnelwegen in het Waasland</vt:lpstr>
      <vt:lpstr>Oude Spoorlijn 56 (LAF 2014)</vt:lpstr>
      <vt:lpstr>Oude Spoorlijn 56</vt:lpstr>
      <vt:lpstr>Oude Spoorlijn 56</vt:lpstr>
      <vt:lpstr>Oude Spoorlijn 56</vt:lpstr>
      <vt:lpstr>Oude Spoorlijn 56</vt:lpstr>
      <vt:lpstr>Oude Spoorlijn 56</vt:lpstr>
      <vt:lpstr>Oude Spoorlijn 56</vt:lpstr>
      <vt:lpstr>Oude Spoorlijn 56</vt:lpstr>
      <vt:lpstr>Oude Spoorlijn 56</vt:lpstr>
      <vt:lpstr>Oude Spoorlijn 56</vt:lpstr>
      <vt:lpstr>Oude Spoorlijn 56</vt:lpstr>
      <vt:lpstr>Oude Spoorlijn 56</vt:lpstr>
      <vt:lpstr>Oude Spoorlijn 56</vt:lpstr>
      <vt:lpstr>Oude Spoorlijn 56</vt:lpstr>
      <vt:lpstr>Spoorlijn 54 (LAF 2014)</vt:lpstr>
      <vt:lpstr>Spoorlijn 54</vt:lpstr>
      <vt:lpstr>Mobiliteitsplan Sint-Niklaas: Aanduiding industrie</vt:lpstr>
      <vt:lpstr>Mobiliteitsplan Sint-Niklaas: Missing links fietsnetwerk</vt:lpstr>
      <vt:lpstr>Provincie: Ontwerpkaart Fietssnelwegen</vt:lpstr>
      <vt:lpstr>Spoorlijn 54</vt:lpstr>
      <vt:lpstr>Spoorlijn 54</vt:lpstr>
      <vt:lpstr>Spoorlijn 54</vt:lpstr>
      <vt:lpstr>Spoorlijn 54</vt:lpstr>
      <vt:lpstr>Spoorlijn 54</vt:lpstr>
      <vt:lpstr>Spoorlijn 54</vt:lpstr>
      <vt:lpstr>Spoorlijn 54</vt:lpstr>
      <vt:lpstr>Spoorlijn 54</vt:lpstr>
      <vt:lpstr>Spoorlijn 54</vt:lpstr>
      <vt:lpstr>Spoorlijn 54</vt:lpstr>
      <vt:lpstr>Spoorlijn 54</vt:lpstr>
      <vt:lpstr>Spoorlijn 54</vt:lpstr>
      <vt:lpstr>Spoorlijn 54</vt:lpstr>
      <vt:lpstr>Spoorlijn 54</vt:lpstr>
      <vt:lpstr>Molenbeek</vt:lpstr>
      <vt:lpstr>Molenbeek</vt:lpstr>
      <vt:lpstr>Molenbeek</vt:lpstr>
      <vt:lpstr>Molenbeek</vt:lpstr>
      <vt:lpstr>Inzoomen op Gentstraat</vt:lpstr>
      <vt:lpstr>Molenbeek</vt:lpstr>
      <vt:lpstr>Molenbeek</vt:lpstr>
      <vt:lpstr>PowerPoint-presentatie</vt:lpstr>
      <vt:lpstr>Molenbeek</vt:lpstr>
      <vt:lpstr>Molenbeek</vt:lpstr>
      <vt:lpstr>Molenbeek</vt:lpstr>
      <vt:lpstr>Molenbeek</vt:lpstr>
      <vt:lpstr>Conclusie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Fietssnelwegen in en rond Sint-Niklaas</dc:title>
  <dc:creator>Jan</dc:creator>
  <cp:lastModifiedBy>Jan</cp:lastModifiedBy>
  <cp:revision>53</cp:revision>
  <dcterms:created xsi:type="dcterms:W3CDTF">2016-09-05T11:32:16Z</dcterms:created>
  <dcterms:modified xsi:type="dcterms:W3CDTF">2016-09-27T16:02:08Z</dcterms:modified>
</cp:coreProperties>
</file>